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56" r:id="rId2"/>
    <p:sldId id="257" r:id="rId3"/>
    <p:sldId id="258" r:id="rId4"/>
    <p:sldId id="261" r:id="rId5"/>
    <p:sldId id="262" r:id="rId6"/>
    <p:sldId id="263" r:id="rId7"/>
    <p:sldId id="264" r:id="rId8"/>
    <p:sldId id="265" r:id="rId9"/>
    <p:sldId id="267" r:id="rId10"/>
    <p:sldId id="266" r:id="rId11"/>
    <p:sldId id="268" r:id="rId12"/>
    <p:sldId id="269" r:id="rId13"/>
    <p:sldId id="270" r:id="rId14"/>
    <p:sldId id="271" r:id="rId15"/>
    <p:sldId id="272" r:id="rId16"/>
    <p:sldId id="273" r:id="rId17"/>
    <p:sldId id="284" r:id="rId18"/>
    <p:sldId id="260" r:id="rId19"/>
    <p:sldId id="274" r:id="rId20"/>
    <p:sldId id="275" r:id="rId21"/>
    <p:sldId id="276" r:id="rId22"/>
    <p:sldId id="277" r:id="rId23"/>
    <p:sldId id="278" r:id="rId24"/>
    <p:sldId id="279" r:id="rId25"/>
    <p:sldId id="280" r:id="rId26"/>
    <p:sldId id="281" r:id="rId27"/>
    <p:sldId id="287" r:id="rId28"/>
    <p:sldId id="282" r:id="rId29"/>
    <p:sldId id="285" r:id="rId30"/>
    <p:sldId id="28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7"/>
    <p:restoredTop sz="83007"/>
  </p:normalViewPr>
  <p:slideViewPr>
    <p:cSldViewPr snapToGrid="0" snapToObjects="1">
      <p:cViewPr varScale="1">
        <p:scale>
          <a:sx n="129" d="100"/>
          <a:sy n="129" d="100"/>
        </p:scale>
        <p:origin x="8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66F547-5A75-814C-B93C-1860857D036B}" type="datetimeFigureOut">
              <a:rPr kumimoji="1" lang="zh-CN" altLang="en-US" smtClean="0"/>
              <a:t>2019/9/22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A9062-05A4-4844-8F6B-406E66F3185E}" type="slidenum">
              <a:rPr kumimoji="1" lang="zh-CN" altLang="en-US" smtClean="0"/>
              <a:t>‹#›</a:t>
            </a:fld>
            <a:endParaRPr kumimoji="1" lang="zh-CN" altLang="en-US"/>
          </a:p>
        </p:txBody>
      </p:sp>
    </p:spTree>
    <p:extLst>
      <p:ext uri="{BB962C8B-B14F-4D97-AF65-F5344CB8AC3E}">
        <p14:creationId xmlns:p14="http://schemas.microsoft.com/office/powerpoint/2010/main" val="1953278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C9A9062-05A4-4844-8F6B-406E66F3185E}" type="slidenum">
              <a:rPr kumimoji="1" lang="zh-CN" altLang="en-US" smtClean="0"/>
              <a:t>1</a:t>
            </a:fld>
            <a:endParaRPr kumimoji="1" lang="zh-CN" altLang="en-US"/>
          </a:p>
        </p:txBody>
      </p:sp>
    </p:spTree>
    <p:extLst>
      <p:ext uri="{BB962C8B-B14F-4D97-AF65-F5344CB8AC3E}">
        <p14:creationId xmlns:p14="http://schemas.microsoft.com/office/powerpoint/2010/main" val="868547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FITB</a:t>
            </a:r>
            <a:r>
              <a:rPr lang="zh-CN" altLang="en-US" dirty="0"/>
              <a:t>，就是每次我</a:t>
            </a:r>
            <a:r>
              <a:rPr lang="en-US" altLang="zh-CN" dirty="0"/>
              <a:t>musk</a:t>
            </a:r>
            <a:r>
              <a:rPr lang="zh-CN" altLang="en-US" dirty="0"/>
              <a:t>掉一个商品，然后做预测，在这实验中是四选一的一个设定</a:t>
            </a:r>
            <a:endParaRPr lang="en-US" altLang="zh-CN" dirty="0"/>
          </a:p>
          <a:p>
            <a:endParaRPr lang="en-US" altLang="zh-CN" dirty="0"/>
          </a:p>
          <a:p>
            <a:r>
              <a:rPr lang="zh-CN" altLang="en-US" dirty="0"/>
              <a:t>将数据集中构建出一个兼容的数据集，然后将不兼容的随机的选择一些服装的服饰，这里用</a:t>
            </a:r>
            <a:r>
              <a:rPr lang="en-US" altLang="zh-CN" dirty="0"/>
              <a:t>AUC</a:t>
            </a:r>
            <a:r>
              <a:rPr lang="zh-CN" altLang="en-US" dirty="0"/>
              <a:t>来衡量效果</a:t>
            </a:r>
            <a:endParaRPr lang="en-US" altLang="zh-CN" dirty="0"/>
          </a:p>
        </p:txBody>
      </p:sp>
      <p:sp>
        <p:nvSpPr>
          <p:cNvPr id="4" name="灯片编号占位符 3"/>
          <p:cNvSpPr>
            <a:spLocks noGrp="1"/>
          </p:cNvSpPr>
          <p:nvPr>
            <p:ph type="sldNum" sz="quarter" idx="5"/>
          </p:nvPr>
        </p:nvSpPr>
        <p:spPr/>
        <p:txBody>
          <a:bodyPr/>
          <a:lstStyle/>
          <a:p>
            <a:fld id="{9C9A9062-05A4-4844-8F6B-406E66F3185E}" type="slidenum">
              <a:rPr kumimoji="1" lang="zh-CN" altLang="en-US" smtClean="0"/>
              <a:t>15</a:t>
            </a:fld>
            <a:endParaRPr kumimoji="1" lang="zh-CN" altLang="en-US"/>
          </a:p>
        </p:txBody>
      </p:sp>
    </p:spTree>
    <p:extLst>
      <p:ext uri="{BB962C8B-B14F-4D97-AF65-F5344CB8AC3E}">
        <p14:creationId xmlns:p14="http://schemas.microsoft.com/office/powerpoint/2010/main" val="95879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最后一个公式是多任务的分类任务</a:t>
            </a:r>
          </a:p>
        </p:txBody>
      </p:sp>
      <p:sp>
        <p:nvSpPr>
          <p:cNvPr id="4" name="灯片编号占位符 3"/>
          <p:cNvSpPr>
            <a:spLocks noGrp="1"/>
          </p:cNvSpPr>
          <p:nvPr>
            <p:ph type="sldNum" sz="quarter" idx="5"/>
          </p:nvPr>
        </p:nvSpPr>
        <p:spPr/>
        <p:txBody>
          <a:bodyPr/>
          <a:lstStyle/>
          <a:p>
            <a:fld id="{9C9A9062-05A4-4844-8F6B-406E66F3185E}" type="slidenum">
              <a:rPr kumimoji="1" lang="zh-CN" altLang="en-US" smtClean="0"/>
              <a:t>24</a:t>
            </a:fld>
            <a:endParaRPr kumimoji="1" lang="zh-CN" altLang="en-US"/>
          </a:p>
        </p:txBody>
      </p:sp>
    </p:spTree>
    <p:extLst>
      <p:ext uri="{BB962C8B-B14F-4D97-AF65-F5344CB8AC3E}">
        <p14:creationId xmlns:p14="http://schemas.microsoft.com/office/powerpoint/2010/main" val="1939612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Completeness</a:t>
            </a:r>
            <a:r>
              <a:rPr lang="zh-CN" altLang="en-US" dirty="0"/>
              <a:t>：关键信息是否保持在生成的句子中</a:t>
            </a:r>
            <a:endParaRPr lang="en-US" altLang="zh-CN" dirty="0"/>
          </a:p>
          <a:p>
            <a:r>
              <a:rPr lang="en" altLang="zh-CN" dirty="0"/>
              <a:t>Consistency</a:t>
            </a:r>
            <a:r>
              <a:rPr lang="zh-CN" altLang="en-US" dirty="0"/>
              <a:t>：生成的句子的风格是否一致</a:t>
            </a:r>
            <a:endParaRPr lang="en-US" altLang="zh-CN" dirty="0"/>
          </a:p>
        </p:txBody>
      </p:sp>
      <p:sp>
        <p:nvSpPr>
          <p:cNvPr id="4" name="灯片编号占位符 3"/>
          <p:cNvSpPr>
            <a:spLocks noGrp="1"/>
          </p:cNvSpPr>
          <p:nvPr>
            <p:ph type="sldNum" sz="quarter" idx="5"/>
          </p:nvPr>
        </p:nvSpPr>
        <p:spPr/>
        <p:txBody>
          <a:bodyPr/>
          <a:lstStyle/>
          <a:p>
            <a:fld id="{9C9A9062-05A4-4844-8F6B-406E66F3185E}" type="slidenum">
              <a:rPr kumimoji="1" lang="zh-CN" altLang="en-US" smtClean="0"/>
              <a:t>26</a:t>
            </a:fld>
            <a:endParaRPr kumimoji="1" lang="zh-CN" altLang="en-US"/>
          </a:p>
        </p:txBody>
      </p:sp>
    </p:spTree>
    <p:extLst>
      <p:ext uri="{BB962C8B-B14F-4D97-AF65-F5344CB8AC3E}">
        <p14:creationId xmlns:p14="http://schemas.microsoft.com/office/powerpoint/2010/main" val="1001799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a:t>
            </a:r>
            <a:r>
              <a:rPr kumimoji="1" lang="zh-CN" altLang="en-US" dirty="0"/>
              <a:t>是</a:t>
            </a:r>
            <a:r>
              <a:rPr lang="en" altLang="zh-CN" dirty="0"/>
              <a:t>commodity</a:t>
            </a:r>
            <a:r>
              <a:rPr lang="zh-CN" altLang="en" dirty="0"/>
              <a:t>的</a:t>
            </a:r>
            <a:r>
              <a:rPr lang="zh-CN" altLang="en-US" dirty="0"/>
              <a:t>错误率，商品编号</a:t>
            </a:r>
            <a:endParaRPr lang="en-US" altLang="zh-CN" dirty="0"/>
          </a:p>
          <a:p>
            <a:r>
              <a:rPr kumimoji="1" lang="en-US" altLang="zh-CN" dirty="0"/>
              <a:t>B</a:t>
            </a:r>
            <a:r>
              <a:rPr kumimoji="1" lang="zh-CN" altLang="en-US" dirty="0"/>
              <a:t>是</a:t>
            </a:r>
            <a:r>
              <a:rPr kumimoji="1" lang="en-US" altLang="zh-CN" dirty="0"/>
              <a:t>Brand</a:t>
            </a:r>
            <a:r>
              <a:rPr kumimoji="1" lang="zh-CN" altLang="en-US" dirty="0"/>
              <a:t>的错误率，商品品牌</a:t>
            </a:r>
            <a:endParaRPr kumimoji="1" lang="en-US" altLang="zh-CN" dirty="0"/>
          </a:p>
          <a:p>
            <a:r>
              <a:rPr lang="en" altLang="zh-CN" dirty="0" err="1"/>
              <a:t>Repete</a:t>
            </a:r>
            <a:r>
              <a:rPr lang="en" altLang="zh-CN" dirty="0"/>
              <a:t> RATE</a:t>
            </a:r>
            <a:r>
              <a:rPr lang="zh-CN" altLang="en-US" dirty="0"/>
              <a:t>：</a:t>
            </a:r>
            <a:r>
              <a:rPr lang="en" altLang="zh-CN" dirty="0"/>
              <a:t>We also calculated the word repetition rate</a:t>
            </a:r>
            <a:endParaRPr kumimoji="1" lang="zh-CN" altLang="en-US" dirty="0"/>
          </a:p>
        </p:txBody>
      </p:sp>
      <p:sp>
        <p:nvSpPr>
          <p:cNvPr id="4" name="灯片编号占位符 3"/>
          <p:cNvSpPr>
            <a:spLocks noGrp="1"/>
          </p:cNvSpPr>
          <p:nvPr>
            <p:ph type="sldNum" sz="quarter" idx="5"/>
          </p:nvPr>
        </p:nvSpPr>
        <p:spPr/>
        <p:txBody>
          <a:bodyPr/>
          <a:lstStyle/>
          <a:p>
            <a:fld id="{9C9A9062-05A4-4844-8F6B-406E66F3185E}" type="slidenum">
              <a:rPr kumimoji="1" lang="zh-CN" altLang="en-US" smtClean="0"/>
              <a:t>27</a:t>
            </a:fld>
            <a:endParaRPr kumimoji="1" lang="zh-CN" altLang="en-US"/>
          </a:p>
        </p:txBody>
      </p:sp>
    </p:spTree>
    <p:extLst>
      <p:ext uri="{BB962C8B-B14F-4D97-AF65-F5344CB8AC3E}">
        <p14:creationId xmlns:p14="http://schemas.microsoft.com/office/powerpoint/2010/main" val="147268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推荐的时候两点最重要：商品之间的兼容性和对个性化的考虑</a:t>
            </a:r>
            <a:endParaRPr kumimoji="1" lang="en-US" altLang="zh-CN" dirty="0"/>
          </a:p>
          <a:p>
            <a:endParaRPr kumimoji="1" lang="en-US" altLang="zh-CN" dirty="0"/>
          </a:p>
          <a:p>
            <a:r>
              <a:rPr kumimoji="1" lang="zh-CN" altLang="en-US" dirty="0"/>
              <a:t>之前的工作：直接考虑</a:t>
            </a:r>
            <a:r>
              <a:rPr kumimoji="1" lang="en-US" altLang="zh-CN" dirty="0"/>
              <a:t>items</a:t>
            </a:r>
            <a:r>
              <a:rPr kumimoji="1" lang="zh-CN" altLang="en-US" dirty="0"/>
              <a:t>之间的兼容性，或者直接去预测</a:t>
            </a:r>
            <a:r>
              <a:rPr kumimoji="1" lang="en-US" altLang="zh-CN" dirty="0"/>
              <a:t>item</a:t>
            </a:r>
            <a:r>
              <a:rPr kumimoji="1" lang="zh-CN" altLang="en-US" dirty="0"/>
              <a:t>的流行程度</a:t>
            </a:r>
            <a:endParaRPr kumimoji="1" lang="en-US" altLang="zh-CN" dirty="0"/>
          </a:p>
          <a:p>
            <a:r>
              <a:rPr kumimoji="1" lang="zh-CN" altLang="en-US" dirty="0"/>
              <a:t>还有将</a:t>
            </a:r>
            <a:r>
              <a:rPr kumimoji="1" lang="en-US" altLang="zh-CN" dirty="0"/>
              <a:t>outfits</a:t>
            </a:r>
            <a:r>
              <a:rPr kumimoji="1" lang="zh-CN" altLang="en-US" dirty="0"/>
              <a:t>预测当做是序列生成任务来做，但是着很明显是不合理的，因为在</a:t>
            </a:r>
            <a:r>
              <a:rPr kumimoji="1" lang="en-US" altLang="zh-CN" dirty="0"/>
              <a:t>shuffle</a:t>
            </a:r>
            <a:r>
              <a:rPr kumimoji="1" lang="zh-CN" altLang="en-US" dirty="0"/>
              <a:t>顺序的情况下，这些</a:t>
            </a:r>
            <a:r>
              <a:rPr kumimoji="1" lang="en-US" altLang="zh-CN" dirty="0"/>
              <a:t>outfits</a:t>
            </a:r>
            <a:r>
              <a:rPr kumimoji="1" lang="zh-CN" altLang="en-US" dirty="0"/>
              <a:t>的不应该发生变化但是序列生成是有序的</a:t>
            </a:r>
            <a:endParaRPr kumimoji="1" lang="en-US" altLang="zh-CN" dirty="0"/>
          </a:p>
          <a:p>
            <a:endParaRPr kumimoji="1" lang="en-US" altLang="zh-CN" dirty="0"/>
          </a:p>
          <a:p>
            <a:r>
              <a:rPr kumimoji="1" lang="zh-CN" altLang="en-US" dirty="0"/>
              <a:t>然后是</a:t>
            </a:r>
            <a:r>
              <a:rPr kumimoji="1" lang="en-US" altLang="zh-CN" dirty="0"/>
              <a:t>persona</a:t>
            </a:r>
            <a:r>
              <a:rPr kumimoji="1" lang="zh-CN" altLang="en-US" dirty="0"/>
              <a:t>部分，这部分更像是搜索而不是推荐，因为用户有着明确的动作，比如说对某个商品进行了点击</a:t>
            </a:r>
            <a:endParaRPr kumimoji="1" lang="en-US" altLang="zh-CN" dirty="0"/>
          </a:p>
          <a:p>
            <a:endParaRPr kumimoji="1" lang="en-US" altLang="zh-CN" dirty="0"/>
          </a:p>
          <a:p>
            <a:r>
              <a:rPr kumimoji="1" lang="zh-CN" altLang="en-US" dirty="0"/>
              <a:t>在分析现实情况的时候，取用户的最新的</a:t>
            </a:r>
            <a:r>
              <a:rPr kumimoji="1" lang="en-US" altLang="zh-CN" dirty="0"/>
              <a:t>50</a:t>
            </a:r>
            <a:r>
              <a:rPr kumimoji="1" lang="zh-CN" altLang="en-US" dirty="0"/>
              <a:t>次点击，然后发现相同品牌、品类、风格、款式这种同时出现在他们的</a:t>
            </a:r>
            <a:r>
              <a:rPr kumimoji="1" lang="en-US" altLang="zh-CN" dirty="0"/>
              <a:t>outfits</a:t>
            </a:r>
            <a:r>
              <a:rPr kumimoji="1" lang="zh-CN" altLang="en-US" dirty="0"/>
              <a:t>里面的概率分别是</a:t>
            </a:r>
            <a:r>
              <a:rPr kumimoji="1" lang="en-US" altLang="zh-CN" dirty="0"/>
              <a:t>Table</a:t>
            </a:r>
            <a:r>
              <a:rPr kumimoji="1" lang="zh-CN" altLang="en-US" dirty="0"/>
              <a:t> </a:t>
            </a:r>
            <a:r>
              <a:rPr kumimoji="1" lang="en-US" altLang="zh-CN" dirty="0"/>
              <a:t>1</a:t>
            </a:r>
            <a:r>
              <a:rPr kumimoji="1" lang="zh-CN" altLang="en-US" dirty="0"/>
              <a:t>这么多种</a:t>
            </a:r>
            <a:endParaRPr kumimoji="1" lang="en-US" altLang="zh-CN" dirty="0"/>
          </a:p>
        </p:txBody>
      </p:sp>
      <p:sp>
        <p:nvSpPr>
          <p:cNvPr id="4" name="灯片编号占位符 3"/>
          <p:cNvSpPr>
            <a:spLocks noGrp="1"/>
          </p:cNvSpPr>
          <p:nvPr>
            <p:ph type="sldNum" sz="quarter" idx="5"/>
          </p:nvPr>
        </p:nvSpPr>
        <p:spPr/>
        <p:txBody>
          <a:bodyPr/>
          <a:lstStyle/>
          <a:p>
            <a:fld id="{9C9A9062-05A4-4844-8F6B-406E66F3185E}" type="slidenum">
              <a:rPr kumimoji="1" lang="zh-CN" altLang="en-US" smtClean="0"/>
              <a:t>4</a:t>
            </a:fld>
            <a:endParaRPr kumimoji="1" lang="zh-CN" altLang="en-US"/>
          </a:p>
        </p:txBody>
      </p:sp>
    </p:spTree>
    <p:extLst>
      <p:ext uri="{BB962C8B-B14F-4D97-AF65-F5344CB8AC3E}">
        <p14:creationId xmlns:p14="http://schemas.microsoft.com/office/powerpoint/2010/main" val="4091099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C9A9062-05A4-4844-8F6B-406E66F3185E}" type="slidenum">
              <a:rPr kumimoji="1" lang="zh-CN" altLang="en-US" smtClean="0"/>
              <a:t>5</a:t>
            </a:fld>
            <a:endParaRPr kumimoji="1" lang="zh-CN" altLang="en-US"/>
          </a:p>
        </p:txBody>
      </p:sp>
    </p:spTree>
    <p:extLst>
      <p:ext uri="{BB962C8B-B14F-4D97-AF65-F5344CB8AC3E}">
        <p14:creationId xmlns:p14="http://schemas.microsoft.com/office/powerpoint/2010/main" val="2198042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前面说了之前很多工作都是把时装生成当做是一个序列生成任务来做，然后用一个</a:t>
            </a:r>
            <a:r>
              <a:rPr kumimoji="1" lang="en-US" altLang="zh-CN" dirty="0"/>
              <a:t>LSTM</a:t>
            </a:r>
            <a:r>
              <a:rPr kumimoji="1" lang="zh-CN" altLang="en-US" dirty="0"/>
              <a:t>之类的来建模，但是这有个问题就是，给了</a:t>
            </a:r>
            <a:r>
              <a:rPr kumimoji="1" lang="en-US" altLang="zh-CN" dirty="0"/>
              <a:t>model</a:t>
            </a:r>
            <a:r>
              <a:rPr kumimoji="1" lang="zh-CN" altLang="en-US" dirty="0"/>
              <a:t>一个很强的序列信息，但是这个信息很明显就是不应该存在的</a:t>
            </a:r>
            <a:endParaRPr kumimoji="1" lang="en-US" altLang="zh-CN" dirty="0"/>
          </a:p>
          <a:p>
            <a:endParaRPr kumimoji="1" lang="en-US" altLang="zh-CN" dirty="0"/>
          </a:p>
          <a:p>
            <a:r>
              <a:rPr kumimoji="1" lang="zh-CN" altLang="en-US" dirty="0"/>
              <a:t>而在考虑模型是否合适的时候，应该考虑的当前商品跟所有商品的一个关系，比如就是蓝外套 红裤子 白手套，前两者的关联程度应该是要高于后两者的</a:t>
            </a:r>
            <a:endParaRPr kumimoji="1" lang="en-US" altLang="zh-CN" dirty="0"/>
          </a:p>
          <a:p>
            <a:endParaRPr kumimoji="1" lang="en-US" altLang="zh-CN" dirty="0"/>
          </a:p>
          <a:p>
            <a:r>
              <a:rPr kumimoji="1" lang="zh-CN" altLang="en-US" dirty="0"/>
              <a:t>早期的工作一般都是用协同过滤之类方式根据用户的历史行为来对偏好进行建模，但是这种方式的实际上大部分关注于但商品的推荐，但是实际上推荐的时候很需要去对用户推荐出一个互补的衣服</a:t>
            </a:r>
            <a:endParaRPr kumimoji="1" lang="en-US" altLang="zh-CN" dirty="0"/>
          </a:p>
        </p:txBody>
      </p:sp>
      <p:sp>
        <p:nvSpPr>
          <p:cNvPr id="4" name="灯片编号占位符 3"/>
          <p:cNvSpPr>
            <a:spLocks noGrp="1"/>
          </p:cNvSpPr>
          <p:nvPr>
            <p:ph type="sldNum" sz="quarter" idx="5"/>
          </p:nvPr>
        </p:nvSpPr>
        <p:spPr/>
        <p:txBody>
          <a:bodyPr/>
          <a:lstStyle/>
          <a:p>
            <a:fld id="{9C9A9062-05A4-4844-8F6B-406E66F3185E}" type="slidenum">
              <a:rPr kumimoji="1" lang="zh-CN" altLang="en-US" smtClean="0"/>
              <a:t>6</a:t>
            </a:fld>
            <a:endParaRPr kumimoji="1" lang="zh-CN" altLang="en-US"/>
          </a:p>
        </p:txBody>
      </p:sp>
    </p:spTree>
    <p:extLst>
      <p:ext uri="{BB962C8B-B14F-4D97-AF65-F5344CB8AC3E}">
        <p14:creationId xmlns:p14="http://schemas.microsoft.com/office/powerpoint/2010/main" val="1673934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用一个</a:t>
            </a:r>
            <a:r>
              <a:rPr kumimoji="1" lang="en-US" altLang="zh-CN" dirty="0"/>
              <a:t>CNN</a:t>
            </a:r>
            <a:r>
              <a:rPr kumimoji="1" lang="zh-CN" altLang="en-US" dirty="0"/>
              <a:t>去对所有的图片进行编码</a:t>
            </a:r>
            <a:endParaRPr kumimoji="1" lang="en-US" altLang="zh-CN" dirty="0"/>
          </a:p>
          <a:p>
            <a:pPr marL="228600" indent="-228600">
              <a:buAutoNum type="arabicPeriod"/>
            </a:pPr>
            <a:r>
              <a:rPr kumimoji="1" lang="zh-CN" altLang="en-US" dirty="0"/>
              <a:t>用一个</a:t>
            </a:r>
            <a:r>
              <a:rPr kumimoji="1" lang="en-US" altLang="zh-CN" dirty="0" err="1"/>
              <a:t>TextCNN</a:t>
            </a:r>
            <a:r>
              <a:rPr kumimoji="1" lang="zh-CN" altLang="en-US" dirty="0"/>
              <a:t>去对商品的所有</a:t>
            </a:r>
            <a:r>
              <a:rPr kumimoji="1" lang="en-US" altLang="zh-CN" dirty="0"/>
              <a:t>item</a:t>
            </a:r>
            <a:r>
              <a:rPr kumimoji="1" lang="zh-CN" altLang="en-US" dirty="0"/>
              <a:t>进行一个编码，预训练好的，可以用来预测商品的种类</a:t>
            </a:r>
            <a:endParaRPr kumimoji="1" lang="en-US" altLang="zh-CN" dirty="0"/>
          </a:p>
          <a:p>
            <a:pPr marL="228600" indent="-228600">
              <a:buAutoNum type="arabicPeriod"/>
            </a:pPr>
            <a:r>
              <a:rPr kumimoji="1" lang="zh-CN" altLang="en-US" dirty="0"/>
              <a:t>用阿里巴巴的</a:t>
            </a:r>
            <a:r>
              <a:rPr lang="en" altLang="zh-CN" dirty="0"/>
              <a:t>Behemoth Graph Embedding</a:t>
            </a:r>
            <a:r>
              <a:rPr lang="zh-CN" altLang="en" dirty="0"/>
              <a:t>来</a:t>
            </a:r>
            <a:r>
              <a:rPr lang="zh-CN" altLang="en-US" dirty="0"/>
              <a:t>编码一个协同过滤的信号，这个是基于用户的点击的数据，就是在用户一段时间的点击中，商品的共线出现的次数</a:t>
            </a:r>
            <a:endParaRPr kumimoji="0" lang="en-US" altLang="zh-CN" dirty="0"/>
          </a:p>
          <a:p>
            <a:pPr marL="228600" indent="-228600">
              <a:buAutoNum type="arabicPeriod"/>
            </a:pPr>
            <a:r>
              <a:rPr kumimoji="1" lang="zh-CN" altLang="en-US" dirty="0"/>
              <a:t>这三个</a:t>
            </a:r>
            <a:r>
              <a:rPr kumimoji="1" lang="en-US" altLang="zh-CN" dirty="0"/>
              <a:t>embedding</a:t>
            </a:r>
            <a:r>
              <a:rPr kumimoji="1" lang="zh-CN" altLang="en-US" dirty="0"/>
              <a:t>直接</a:t>
            </a:r>
            <a:r>
              <a:rPr kumimoji="1" lang="en-US" altLang="zh-CN" dirty="0" err="1"/>
              <a:t>concat</a:t>
            </a:r>
            <a:r>
              <a:rPr kumimoji="1" lang="zh-CN" altLang="en-US" dirty="0"/>
              <a:t>起来</a:t>
            </a:r>
            <a:endParaRPr kumimoji="1" lang="en-US" altLang="zh-CN" dirty="0"/>
          </a:p>
          <a:p>
            <a:pPr marL="228600" indent="-228600">
              <a:buAutoNum type="arabicPeriod"/>
            </a:pPr>
            <a:endParaRPr kumimoji="1" lang="zh-CN" altLang="en-US" dirty="0"/>
          </a:p>
        </p:txBody>
      </p:sp>
      <p:sp>
        <p:nvSpPr>
          <p:cNvPr id="4" name="灯片编号占位符 3"/>
          <p:cNvSpPr>
            <a:spLocks noGrp="1"/>
          </p:cNvSpPr>
          <p:nvPr>
            <p:ph type="sldNum" sz="quarter" idx="5"/>
          </p:nvPr>
        </p:nvSpPr>
        <p:spPr/>
        <p:txBody>
          <a:bodyPr/>
          <a:lstStyle/>
          <a:p>
            <a:fld id="{9C9A9062-05A4-4844-8F6B-406E66F3185E}" type="slidenum">
              <a:rPr kumimoji="1" lang="zh-CN" altLang="en-US" smtClean="0"/>
              <a:t>7</a:t>
            </a:fld>
            <a:endParaRPr kumimoji="1" lang="zh-CN" altLang="en-US"/>
          </a:p>
        </p:txBody>
      </p:sp>
    </p:spTree>
    <p:extLst>
      <p:ext uri="{BB962C8B-B14F-4D97-AF65-F5344CB8AC3E}">
        <p14:creationId xmlns:p14="http://schemas.microsoft.com/office/powerpoint/2010/main" val="1713692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就是一个</a:t>
            </a:r>
            <a:r>
              <a:rPr kumimoji="1" lang="en-US" altLang="zh-CN" dirty="0"/>
              <a:t>Masked</a:t>
            </a:r>
            <a:r>
              <a:rPr kumimoji="1" lang="zh-CN" altLang="en-US" dirty="0"/>
              <a:t> </a:t>
            </a:r>
            <a:r>
              <a:rPr kumimoji="1" lang="en-US" altLang="zh-CN" dirty="0"/>
              <a:t>Transformer</a:t>
            </a:r>
            <a:r>
              <a:rPr kumimoji="1" lang="zh-CN" altLang="en-US" dirty="0"/>
              <a:t>的套路</a:t>
            </a:r>
            <a:endParaRPr kumimoji="1" lang="en-US" altLang="zh-CN" dirty="0"/>
          </a:p>
          <a:p>
            <a:endParaRPr kumimoji="1" lang="en-US" altLang="zh-CN" dirty="0"/>
          </a:p>
          <a:p>
            <a:r>
              <a:rPr kumimoji="1" lang="zh-CN" altLang="en-US" dirty="0"/>
              <a:t>首先是过一个</a:t>
            </a:r>
            <a:r>
              <a:rPr kumimoji="1" lang="en-US" altLang="zh-CN" dirty="0"/>
              <a:t>MLP</a:t>
            </a:r>
            <a:r>
              <a:rPr kumimoji="1" lang="zh-CN" altLang="en-US" dirty="0"/>
              <a:t>，然后不停的用几层</a:t>
            </a:r>
            <a:r>
              <a:rPr kumimoji="1" lang="en-US" altLang="zh-CN" dirty="0"/>
              <a:t>Transformer</a:t>
            </a:r>
            <a:r>
              <a:rPr kumimoji="1" lang="zh-CN" altLang="en-US" dirty="0"/>
              <a:t>迭代</a:t>
            </a:r>
            <a:endParaRPr kumimoji="1" lang="en-US" altLang="zh-CN" dirty="0"/>
          </a:p>
          <a:p>
            <a:endParaRPr kumimoji="1" lang="en-US" altLang="zh-CN" dirty="0"/>
          </a:p>
          <a:p>
            <a:r>
              <a:rPr kumimoji="1" lang="zh-CN" altLang="en-US" dirty="0"/>
              <a:t>用那个特殊的</a:t>
            </a:r>
            <a:r>
              <a:rPr kumimoji="1" lang="en-US" altLang="zh-CN" dirty="0"/>
              <a:t>MASK</a:t>
            </a:r>
            <a:r>
              <a:rPr kumimoji="1" lang="zh-CN" altLang="en-US" dirty="0"/>
              <a:t>符号的元素去做商品种类的预测，预测的时候是将从</a:t>
            </a:r>
            <a:r>
              <a:rPr kumimoji="1" lang="en-US" altLang="zh-CN" dirty="0"/>
              <a:t>Transformer</a:t>
            </a:r>
            <a:r>
              <a:rPr kumimoji="1" lang="zh-CN" altLang="en-US" dirty="0"/>
              <a:t>迭代之后的</a:t>
            </a:r>
            <a:r>
              <a:rPr kumimoji="1" lang="en-US" altLang="zh-CN" dirty="0" err="1"/>
              <a:t>g_mask</a:t>
            </a:r>
            <a:r>
              <a:rPr kumimoji="1" lang="zh-CN" altLang="en-US" dirty="0"/>
              <a:t>跟没迭代之前的</a:t>
            </a:r>
            <a:r>
              <a:rPr kumimoji="1" lang="en-US" altLang="zh-CN" dirty="0" err="1"/>
              <a:t>h_mask</a:t>
            </a:r>
            <a:r>
              <a:rPr kumimoji="1" lang="zh-CN" altLang="en-US" dirty="0"/>
              <a:t>相乘，然后</a:t>
            </a:r>
            <a:r>
              <a:rPr kumimoji="1" lang="en-US" altLang="zh-CN" dirty="0" err="1"/>
              <a:t>g_mask</a:t>
            </a:r>
            <a:r>
              <a:rPr kumimoji="1" lang="zh-CN" altLang="en-US" dirty="0"/>
              <a:t>跟前面的每一个</a:t>
            </a:r>
            <a:r>
              <a:rPr kumimoji="1" lang="en-US" altLang="zh-CN" dirty="0"/>
              <a:t>h</a:t>
            </a:r>
            <a:r>
              <a:rPr kumimoji="1" lang="zh-CN" altLang="en-US" dirty="0"/>
              <a:t>相乘的的一个班</a:t>
            </a:r>
            <a:r>
              <a:rPr kumimoji="1" lang="en-US" altLang="zh-CN" dirty="0" err="1"/>
              <a:t>softmax</a:t>
            </a:r>
            <a:endParaRPr kumimoji="1" lang="en-US" altLang="zh-CN" dirty="0"/>
          </a:p>
          <a:p>
            <a:endParaRPr kumimoji="1" lang="en-US" altLang="zh-CN" dirty="0"/>
          </a:p>
          <a:p>
            <a:r>
              <a:rPr kumimoji="1" lang="zh-CN" altLang="en-US" dirty="0"/>
              <a:t>将所有的商品</a:t>
            </a:r>
            <a:r>
              <a:rPr kumimoji="1" lang="en-US" altLang="zh-CN" dirty="0"/>
              <a:t>set</a:t>
            </a:r>
            <a:r>
              <a:rPr kumimoji="1" lang="zh-CN" altLang="en-US" dirty="0"/>
              <a:t>都经过训练，这样的话就可以让每个商品之间的关系都被关注到</a:t>
            </a:r>
            <a:endParaRPr kumimoji="1" lang="en-US" altLang="zh-CN" dirty="0"/>
          </a:p>
          <a:p>
            <a:endParaRPr kumimoji="1" lang="en-US" altLang="zh-CN" dirty="0"/>
          </a:p>
          <a:p>
            <a:r>
              <a:rPr kumimoji="1" lang="zh-CN" altLang="en-US" dirty="0"/>
              <a:t>然后做出一个比</a:t>
            </a:r>
            <a:r>
              <a:rPr kumimoji="1" lang="en-US" altLang="zh-CN" dirty="0"/>
              <a:t>LSTM</a:t>
            </a:r>
            <a:r>
              <a:rPr kumimoji="1" lang="zh-CN" altLang="en-US" dirty="0"/>
              <a:t>效果更好的预测</a:t>
            </a:r>
            <a:endParaRPr kumimoji="1" lang="en-US" altLang="zh-CN" dirty="0"/>
          </a:p>
        </p:txBody>
      </p:sp>
      <p:sp>
        <p:nvSpPr>
          <p:cNvPr id="4" name="灯片编号占位符 3"/>
          <p:cNvSpPr>
            <a:spLocks noGrp="1"/>
          </p:cNvSpPr>
          <p:nvPr>
            <p:ph type="sldNum" sz="quarter" idx="5"/>
          </p:nvPr>
        </p:nvSpPr>
        <p:spPr/>
        <p:txBody>
          <a:bodyPr/>
          <a:lstStyle/>
          <a:p>
            <a:fld id="{9C9A9062-05A4-4844-8F6B-406E66F3185E}" type="slidenum">
              <a:rPr kumimoji="1" lang="zh-CN" altLang="en-US" smtClean="0"/>
              <a:t>9</a:t>
            </a:fld>
            <a:endParaRPr kumimoji="1" lang="zh-CN" altLang="en-US"/>
          </a:p>
        </p:txBody>
      </p:sp>
    </p:spTree>
    <p:extLst>
      <p:ext uri="{BB962C8B-B14F-4D97-AF65-F5344CB8AC3E}">
        <p14:creationId xmlns:p14="http://schemas.microsoft.com/office/powerpoint/2010/main" val="2031314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U</a:t>
            </a:r>
            <a:r>
              <a:rPr kumimoji="1" lang="zh-CN" altLang="en-US" dirty="0"/>
              <a:t>，</a:t>
            </a:r>
            <a:r>
              <a:rPr kumimoji="1" lang="en-US" altLang="zh-CN" dirty="0"/>
              <a:t>F</a:t>
            </a:r>
            <a:r>
              <a:rPr kumimoji="1" lang="zh-CN" altLang="en-US" dirty="0"/>
              <a:t>是模型的参数，就是在</a:t>
            </a:r>
            <a:r>
              <a:rPr kumimoji="1" lang="en-US" altLang="zh-CN" dirty="0"/>
              <a:t>Persona</a:t>
            </a:r>
            <a:r>
              <a:rPr kumimoji="1" lang="zh-CN" altLang="en-US" dirty="0"/>
              <a:t>信息跟其他商品的情况下做一个商品的生成</a:t>
            </a:r>
            <a:endParaRPr kumimoji="1" lang="en-US" altLang="zh-CN" dirty="0"/>
          </a:p>
          <a:p>
            <a:endParaRPr kumimoji="1" lang="en-US" altLang="zh-CN" dirty="0"/>
          </a:p>
          <a:p>
            <a:r>
              <a:rPr kumimoji="1" lang="zh-CN" altLang="en-US" dirty="0"/>
              <a:t>还是过两层</a:t>
            </a:r>
            <a:r>
              <a:rPr kumimoji="1" lang="en-US" altLang="zh-CN" dirty="0"/>
              <a:t>MLP</a:t>
            </a:r>
            <a:r>
              <a:rPr kumimoji="1" lang="zh-CN" altLang="en-US" dirty="0"/>
              <a:t>的</a:t>
            </a:r>
            <a:r>
              <a:rPr kumimoji="1" lang="en-US" altLang="zh-CN" dirty="0"/>
              <a:t>Embedding</a:t>
            </a:r>
            <a:r>
              <a:rPr kumimoji="1" lang="zh-CN" altLang="en-US" dirty="0"/>
              <a:t>，就是用户对商品的点击</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9C9A9062-05A4-4844-8F6B-406E66F3185E}" type="slidenum">
              <a:rPr kumimoji="1" lang="zh-CN" altLang="en-US" smtClean="0"/>
              <a:t>11</a:t>
            </a:fld>
            <a:endParaRPr kumimoji="1" lang="zh-CN" altLang="en-US"/>
          </a:p>
        </p:txBody>
      </p:sp>
    </p:spTree>
    <p:extLst>
      <p:ext uri="{BB962C8B-B14F-4D97-AF65-F5344CB8AC3E}">
        <p14:creationId xmlns:p14="http://schemas.microsoft.com/office/powerpoint/2010/main" val="635840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FITB</a:t>
            </a:r>
            <a:r>
              <a:rPr lang="zh-CN" altLang="en-US" dirty="0"/>
              <a:t>，就是每次我</a:t>
            </a:r>
            <a:r>
              <a:rPr lang="en-US" altLang="zh-CN" dirty="0"/>
              <a:t>musk</a:t>
            </a:r>
            <a:r>
              <a:rPr lang="zh-CN" altLang="en-US" dirty="0"/>
              <a:t>掉一个商品，然后做预测，在这实验中是四选一的一个设定</a:t>
            </a:r>
            <a:endParaRPr lang="en-US" altLang="zh-CN" dirty="0"/>
          </a:p>
          <a:p>
            <a:endParaRPr lang="en-US" altLang="zh-CN" dirty="0"/>
          </a:p>
          <a:p>
            <a:r>
              <a:rPr lang="zh-CN" altLang="en-US" dirty="0"/>
              <a:t>将数据集中构建出一个兼容的数据集，然后将不兼容的随机的选择一些服装的服饰，这里用</a:t>
            </a:r>
            <a:r>
              <a:rPr lang="en-US" altLang="zh-CN" dirty="0"/>
              <a:t>AUC</a:t>
            </a:r>
            <a:r>
              <a:rPr lang="zh-CN" altLang="en-US" dirty="0"/>
              <a:t>来衡量效果</a:t>
            </a:r>
            <a:endParaRPr lang="en-US" altLang="zh-CN" dirty="0"/>
          </a:p>
        </p:txBody>
      </p:sp>
      <p:sp>
        <p:nvSpPr>
          <p:cNvPr id="4" name="灯片编号占位符 3"/>
          <p:cNvSpPr>
            <a:spLocks noGrp="1"/>
          </p:cNvSpPr>
          <p:nvPr>
            <p:ph type="sldNum" sz="quarter" idx="5"/>
          </p:nvPr>
        </p:nvSpPr>
        <p:spPr/>
        <p:txBody>
          <a:bodyPr/>
          <a:lstStyle/>
          <a:p>
            <a:fld id="{9C9A9062-05A4-4844-8F6B-406E66F3185E}" type="slidenum">
              <a:rPr kumimoji="1" lang="zh-CN" altLang="en-US" smtClean="0"/>
              <a:t>13</a:t>
            </a:fld>
            <a:endParaRPr kumimoji="1" lang="zh-CN" altLang="en-US"/>
          </a:p>
        </p:txBody>
      </p:sp>
    </p:spTree>
    <p:extLst>
      <p:ext uri="{BB962C8B-B14F-4D97-AF65-F5344CB8AC3E}">
        <p14:creationId xmlns:p14="http://schemas.microsoft.com/office/powerpoint/2010/main" val="1009512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FITB</a:t>
            </a:r>
            <a:r>
              <a:rPr lang="zh-CN" altLang="en-US" dirty="0"/>
              <a:t>，就是每次我</a:t>
            </a:r>
            <a:r>
              <a:rPr lang="en-US" altLang="zh-CN" dirty="0"/>
              <a:t>musk</a:t>
            </a:r>
            <a:r>
              <a:rPr lang="zh-CN" altLang="en-US" dirty="0"/>
              <a:t>掉一个商品，然后做预测，在这实验中是四选一的一个设定</a:t>
            </a:r>
            <a:endParaRPr lang="en-US" altLang="zh-CN" dirty="0"/>
          </a:p>
          <a:p>
            <a:endParaRPr lang="en-US" altLang="zh-CN" dirty="0"/>
          </a:p>
          <a:p>
            <a:r>
              <a:rPr lang="zh-CN" altLang="en-US" dirty="0"/>
              <a:t>将数据集中构建出一个兼容的数据集，然后将不兼容的随机的选择一些服装的服饰，这里用</a:t>
            </a:r>
            <a:r>
              <a:rPr lang="en-US" altLang="zh-CN" dirty="0"/>
              <a:t>AUC</a:t>
            </a:r>
            <a:r>
              <a:rPr lang="zh-CN" altLang="en-US" dirty="0"/>
              <a:t>来衡量效果</a:t>
            </a:r>
            <a:endParaRPr lang="en-US" altLang="zh-CN" dirty="0"/>
          </a:p>
        </p:txBody>
      </p:sp>
      <p:sp>
        <p:nvSpPr>
          <p:cNvPr id="4" name="灯片编号占位符 3"/>
          <p:cNvSpPr>
            <a:spLocks noGrp="1"/>
          </p:cNvSpPr>
          <p:nvPr>
            <p:ph type="sldNum" sz="quarter" idx="5"/>
          </p:nvPr>
        </p:nvSpPr>
        <p:spPr/>
        <p:txBody>
          <a:bodyPr/>
          <a:lstStyle/>
          <a:p>
            <a:fld id="{9C9A9062-05A4-4844-8F6B-406E66F3185E}" type="slidenum">
              <a:rPr kumimoji="1" lang="zh-CN" altLang="en-US" smtClean="0"/>
              <a:t>14</a:t>
            </a:fld>
            <a:endParaRPr kumimoji="1" lang="zh-CN" altLang="en-US"/>
          </a:p>
        </p:txBody>
      </p:sp>
    </p:spTree>
    <p:extLst>
      <p:ext uri="{BB962C8B-B14F-4D97-AF65-F5344CB8AC3E}">
        <p14:creationId xmlns:p14="http://schemas.microsoft.com/office/powerpoint/2010/main" val="375041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9/22/19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9/22/19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9/22/19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9/22/19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9/22/19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9/22/19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9/22/19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9/22/19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9/22/19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8.tiff"/><Relationship Id="rId7" Type="http://schemas.openxmlformats.org/officeDocument/2006/relationships/image" Target="../media/image32.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3DA21-0E07-0446-B9CF-5598042F7D07}"/>
              </a:ext>
            </a:extLst>
          </p:cNvPr>
          <p:cNvSpPr>
            <a:spLocks noGrp="1"/>
          </p:cNvSpPr>
          <p:nvPr>
            <p:ph type="ctrTitle"/>
          </p:nvPr>
        </p:nvSpPr>
        <p:spPr/>
        <p:txBody>
          <a:bodyPr/>
          <a:lstStyle/>
          <a:p>
            <a:r>
              <a:rPr kumimoji="1" lang="en" altLang="zh-CN" sz="6000" dirty="0"/>
              <a:t>Applied Data Science</a:t>
            </a:r>
            <a:br>
              <a:rPr kumimoji="1" lang="en" altLang="zh-CN" sz="6000" dirty="0"/>
            </a:br>
            <a:r>
              <a:rPr kumimoji="1" lang="en" altLang="zh-CN" sz="6000" dirty="0"/>
              <a:t>papers</a:t>
            </a:r>
            <a:endParaRPr kumimoji="1" lang="zh-CN" altLang="en-US" sz="6000" dirty="0"/>
          </a:p>
        </p:txBody>
      </p:sp>
      <p:sp>
        <p:nvSpPr>
          <p:cNvPr id="3" name="副标题 2">
            <a:extLst>
              <a:ext uri="{FF2B5EF4-FFF2-40B4-BE49-F238E27FC236}">
                <a16:creationId xmlns:a16="http://schemas.microsoft.com/office/drawing/2014/main" id="{8E0CA527-9824-884D-9E0A-B1A22D9C45E9}"/>
              </a:ext>
            </a:extLst>
          </p:cNvPr>
          <p:cNvSpPr>
            <a:spLocks noGrp="1"/>
          </p:cNvSpPr>
          <p:nvPr>
            <p:ph type="subTitle" idx="1"/>
          </p:nvPr>
        </p:nvSpPr>
        <p:spPr/>
        <p:txBody>
          <a:bodyPr/>
          <a:lstStyle/>
          <a:p>
            <a:r>
              <a:rPr kumimoji="1" lang="en" altLang="zh-CN" dirty="0"/>
              <a:t>Zhangming Chan</a:t>
            </a:r>
          </a:p>
          <a:p>
            <a:r>
              <a:rPr kumimoji="1" lang="en-US" altLang="zh-CN" dirty="0"/>
              <a:t>AAIS,</a:t>
            </a:r>
            <a:r>
              <a:rPr kumimoji="1" lang="zh-CN" altLang="en-US" dirty="0"/>
              <a:t> </a:t>
            </a:r>
            <a:r>
              <a:rPr kumimoji="1" lang="en-US" altLang="zh-CN" dirty="0"/>
              <a:t>PKU</a:t>
            </a:r>
            <a:endParaRPr kumimoji="1" lang="zh-CN" altLang="en-US" dirty="0"/>
          </a:p>
        </p:txBody>
      </p:sp>
    </p:spTree>
    <p:extLst>
      <p:ext uri="{BB962C8B-B14F-4D97-AF65-F5344CB8AC3E}">
        <p14:creationId xmlns:p14="http://schemas.microsoft.com/office/powerpoint/2010/main" val="4038399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B031E-0998-F448-93AF-6854CD3F07C6}"/>
              </a:ext>
            </a:extLst>
          </p:cNvPr>
          <p:cNvSpPr>
            <a:spLocks noGrp="1"/>
          </p:cNvSpPr>
          <p:nvPr>
            <p:ph type="title"/>
          </p:nvPr>
        </p:nvSpPr>
        <p:spPr/>
        <p:txBody>
          <a:bodyPr/>
          <a:lstStyle/>
          <a:p>
            <a:r>
              <a:rPr lang="en" altLang="zh-CN" dirty="0"/>
              <a:t>Personalized Outfit Generation Model</a:t>
            </a:r>
            <a:endParaRPr kumimoji="1" lang="zh-CN" altLang="en-US" dirty="0"/>
          </a:p>
        </p:txBody>
      </p:sp>
      <p:sp>
        <p:nvSpPr>
          <p:cNvPr id="3" name="内容占位符 2">
            <a:extLst>
              <a:ext uri="{FF2B5EF4-FFF2-40B4-BE49-F238E27FC236}">
                <a16:creationId xmlns:a16="http://schemas.microsoft.com/office/drawing/2014/main" id="{BF72B873-6EF3-1A4B-9E60-50FBE64FF697}"/>
              </a:ext>
            </a:extLst>
          </p:cNvPr>
          <p:cNvSpPr>
            <a:spLocks noGrp="1"/>
          </p:cNvSpPr>
          <p:nvPr>
            <p:ph idx="1"/>
          </p:nvPr>
        </p:nvSpPr>
        <p:spPr/>
        <p:txBody>
          <a:bodyPr/>
          <a:lstStyle/>
          <a:p>
            <a:r>
              <a:rPr lang="en" altLang="zh-CN" dirty="0"/>
              <a:t>Take the advantage of encoder</a:t>
            </a:r>
            <a:r>
              <a:rPr lang="en-US" altLang="zh-CN" dirty="0"/>
              <a:t>-</a:t>
            </a:r>
            <a:r>
              <a:rPr lang="en" altLang="zh-CN" dirty="0"/>
              <a:t>decoder structure, we aim to translate an user’s historical behaviors to a personalized outfit.</a:t>
            </a:r>
            <a:endParaRPr kumimoji="1" lang="zh-CN" altLang="en-US" dirty="0"/>
          </a:p>
        </p:txBody>
      </p:sp>
      <p:pic>
        <p:nvPicPr>
          <p:cNvPr id="7" name="图片 6">
            <a:extLst>
              <a:ext uri="{FF2B5EF4-FFF2-40B4-BE49-F238E27FC236}">
                <a16:creationId xmlns:a16="http://schemas.microsoft.com/office/drawing/2014/main" id="{0637E44C-C558-9D4B-A346-AE8F16F07FE5}"/>
              </a:ext>
            </a:extLst>
          </p:cNvPr>
          <p:cNvPicPr>
            <a:picLocks noChangeAspect="1"/>
          </p:cNvPicPr>
          <p:nvPr/>
        </p:nvPicPr>
        <p:blipFill>
          <a:blip r:embed="rId2"/>
          <a:stretch>
            <a:fillRect/>
          </a:stretch>
        </p:blipFill>
        <p:spPr>
          <a:xfrm>
            <a:off x="2439165" y="3191975"/>
            <a:ext cx="7313669" cy="3215809"/>
          </a:xfrm>
          <a:prstGeom prst="rect">
            <a:avLst/>
          </a:prstGeom>
        </p:spPr>
      </p:pic>
    </p:spTree>
    <p:extLst>
      <p:ext uri="{BB962C8B-B14F-4D97-AF65-F5344CB8AC3E}">
        <p14:creationId xmlns:p14="http://schemas.microsoft.com/office/powerpoint/2010/main" val="3322667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B031E-0998-F448-93AF-6854CD3F07C6}"/>
              </a:ext>
            </a:extLst>
          </p:cNvPr>
          <p:cNvSpPr>
            <a:spLocks noGrp="1"/>
          </p:cNvSpPr>
          <p:nvPr>
            <p:ph type="title"/>
          </p:nvPr>
        </p:nvSpPr>
        <p:spPr/>
        <p:txBody>
          <a:bodyPr/>
          <a:lstStyle/>
          <a:p>
            <a:r>
              <a:rPr lang="en" altLang="zh-CN" dirty="0"/>
              <a:t>Personalized Outfit Generation Model</a:t>
            </a:r>
            <a:endParaRPr kumimoji="1" lang="zh-CN" altLang="en-US" dirty="0"/>
          </a:p>
        </p:txBody>
      </p:sp>
      <p:pic>
        <p:nvPicPr>
          <p:cNvPr id="7" name="图片 6">
            <a:extLst>
              <a:ext uri="{FF2B5EF4-FFF2-40B4-BE49-F238E27FC236}">
                <a16:creationId xmlns:a16="http://schemas.microsoft.com/office/drawing/2014/main" id="{0637E44C-C558-9D4B-A346-AE8F16F07FE5}"/>
              </a:ext>
            </a:extLst>
          </p:cNvPr>
          <p:cNvPicPr>
            <a:picLocks noChangeAspect="1"/>
          </p:cNvPicPr>
          <p:nvPr/>
        </p:nvPicPr>
        <p:blipFill>
          <a:blip r:embed="rId3"/>
          <a:stretch>
            <a:fillRect/>
          </a:stretch>
        </p:blipFill>
        <p:spPr>
          <a:xfrm>
            <a:off x="5883444" y="3938440"/>
            <a:ext cx="5429918" cy="2387526"/>
          </a:xfrm>
          <a:prstGeom prst="rect">
            <a:avLst/>
          </a:prstGeom>
        </p:spPr>
      </p:pic>
      <p:pic>
        <p:nvPicPr>
          <p:cNvPr id="6" name="图片 5">
            <a:extLst>
              <a:ext uri="{FF2B5EF4-FFF2-40B4-BE49-F238E27FC236}">
                <a16:creationId xmlns:a16="http://schemas.microsoft.com/office/drawing/2014/main" id="{D0B19792-2BE4-8844-BB83-9AF26126B38D}"/>
              </a:ext>
            </a:extLst>
          </p:cNvPr>
          <p:cNvPicPr>
            <a:picLocks noChangeAspect="1"/>
          </p:cNvPicPr>
          <p:nvPr/>
        </p:nvPicPr>
        <p:blipFill>
          <a:blip r:embed="rId4"/>
          <a:stretch>
            <a:fillRect/>
          </a:stretch>
        </p:blipFill>
        <p:spPr>
          <a:xfrm>
            <a:off x="1698859" y="1630019"/>
            <a:ext cx="3354404" cy="500342"/>
          </a:xfrm>
          <a:prstGeom prst="rect">
            <a:avLst/>
          </a:prstGeom>
        </p:spPr>
      </p:pic>
      <p:pic>
        <p:nvPicPr>
          <p:cNvPr id="8" name="图片 7">
            <a:extLst>
              <a:ext uri="{FF2B5EF4-FFF2-40B4-BE49-F238E27FC236}">
                <a16:creationId xmlns:a16="http://schemas.microsoft.com/office/drawing/2014/main" id="{077E8B9D-6E55-3D4D-BF08-74A5CCE108DC}"/>
              </a:ext>
            </a:extLst>
          </p:cNvPr>
          <p:cNvPicPr>
            <a:picLocks noChangeAspect="1"/>
          </p:cNvPicPr>
          <p:nvPr/>
        </p:nvPicPr>
        <p:blipFill>
          <a:blip r:embed="rId5"/>
          <a:stretch>
            <a:fillRect/>
          </a:stretch>
        </p:blipFill>
        <p:spPr>
          <a:xfrm>
            <a:off x="1698859" y="2400972"/>
            <a:ext cx="3544301" cy="594297"/>
          </a:xfrm>
          <a:prstGeom prst="rect">
            <a:avLst/>
          </a:prstGeom>
        </p:spPr>
      </p:pic>
      <p:pic>
        <p:nvPicPr>
          <p:cNvPr id="9" name="图片 8">
            <a:extLst>
              <a:ext uri="{FF2B5EF4-FFF2-40B4-BE49-F238E27FC236}">
                <a16:creationId xmlns:a16="http://schemas.microsoft.com/office/drawing/2014/main" id="{64A12B57-CAA7-F747-A6CF-F3D7AE66ECCA}"/>
              </a:ext>
            </a:extLst>
          </p:cNvPr>
          <p:cNvPicPr>
            <a:picLocks noChangeAspect="1"/>
          </p:cNvPicPr>
          <p:nvPr/>
        </p:nvPicPr>
        <p:blipFill>
          <a:blip r:embed="rId6"/>
          <a:stretch>
            <a:fillRect/>
          </a:stretch>
        </p:blipFill>
        <p:spPr>
          <a:xfrm>
            <a:off x="1698859" y="3265880"/>
            <a:ext cx="3341101" cy="1522618"/>
          </a:xfrm>
          <a:prstGeom prst="rect">
            <a:avLst/>
          </a:prstGeom>
        </p:spPr>
      </p:pic>
      <p:pic>
        <p:nvPicPr>
          <p:cNvPr id="10" name="图片 9">
            <a:extLst>
              <a:ext uri="{FF2B5EF4-FFF2-40B4-BE49-F238E27FC236}">
                <a16:creationId xmlns:a16="http://schemas.microsoft.com/office/drawing/2014/main" id="{3626B978-D139-454D-9219-78C3E540721D}"/>
              </a:ext>
            </a:extLst>
          </p:cNvPr>
          <p:cNvPicPr>
            <a:picLocks noChangeAspect="1"/>
          </p:cNvPicPr>
          <p:nvPr/>
        </p:nvPicPr>
        <p:blipFill>
          <a:blip r:embed="rId7"/>
          <a:stretch>
            <a:fillRect/>
          </a:stretch>
        </p:blipFill>
        <p:spPr>
          <a:xfrm>
            <a:off x="1698859" y="5071141"/>
            <a:ext cx="3544301" cy="504113"/>
          </a:xfrm>
          <a:prstGeom prst="rect">
            <a:avLst/>
          </a:prstGeom>
        </p:spPr>
      </p:pic>
      <p:pic>
        <p:nvPicPr>
          <p:cNvPr id="11" name="图片 10">
            <a:extLst>
              <a:ext uri="{FF2B5EF4-FFF2-40B4-BE49-F238E27FC236}">
                <a16:creationId xmlns:a16="http://schemas.microsoft.com/office/drawing/2014/main" id="{D523D03F-1625-DF4E-8AA6-6849BA1A40AA}"/>
              </a:ext>
            </a:extLst>
          </p:cNvPr>
          <p:cNvPicPr>
            <a:picLocks noChangeAspect="1"/>
          </p:cNvPicPr>
          <p:nvPr/>
        </p:nvPicPr>
        <p:blipFill>
          <a:blip r:embed="rId8"/>
          <a:stretch>
            <a:fillRect/>
          </a:stretch>
        </p:blipFill>
        <p:spPr>
          <a:xfrm>
            <a:off x="1698859" y="5857897"/>
            <a:ext cx="2603634" cy="468069"/>
          </a:xfrm>
          <a:prstGeom prst="rect">
            <a:avLst/>
          </a:prstGeom>
        </p:spPr>
      </p:pic>
      <p:pic>
        <p:nvPicPr>
          <p:cNvPr id="12" name="图片 11">
            <a:extLst>
              <a:ext uri="{FF2B5EF4-FFF2-40B4-BE49-F238E27FC236}">
                <a16:creationId xmlns:a16="http://schemas.microsoft.com/office/drawing/2014/main" id="{5CDF3511-6CC8-D34B-9FF1-127C1D1F765F}"/>
              </a:ext>
            </a:extLst>
          </p:cNvPr>
          <p:cNvPicPr>
            <a:picLocks noChangeAspect="1"/>
          </p:cNvPicPr>
          <p:nvPr/>
        </p:nvPicPr>
        <p:blipFill>
          <a:blip r:embed="rId9"/>
          <a:stretch>
            <a:fillRect/>
          </a:stretch>
        </p:blipFill>
        <p:spPr>
          <a:xfrm>
            <a:off x="6745449" y="1630019"/>
            <a:ext cx="3747692" cy="2057863"/>
          </a:xfrm>
          <a:prstGeom prst="rect">
            <a:avLst/>
          </a:prstGeom>
        </p:spPr>
      </p:pic>
    </p:spTree>
    <p:extLst>
      <p:ext uri="{BB962C8B-B14F-4D97-AF65-F5344CB8AC3E}">
        <p14:creationId xmlns:p14="http://schemas.microsoft.com/office/powerpoint/2010/main" val="167026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F98E1C-58AE-BD49-BAD3-0C6A079131FF}"/>
              </a:ext>
            </a:extLst>
          </p:cNvPr>
          <p:cNvSpPr>
            <a:spLocks noGrp="1"/>
          </p:cNvSpPr>
          <p:nvPr>
            <p:ph type="title"/>
          </p:nvPr>
        </p:nvSpPr>
        <p:spPr/>
        <p:txBody>
          <a:bodyPr/>
          <a:lstStyle/>
          <a:p>
            <a:r>
              <a:rPr lang="en" altLang="zh-CN" dirty="0"/>
              <a:t>Dida Platform</a:t>
            </a:r>
            <a:endParaRPr kumimoji="1" lang="zh-CN" altLang="en-US" dirty="0"/>
          </a:p>
        </p:txBody>
      </p:sp>
      <p:pic>
        <p:nvPicPr>
          <p:cNvPr id="4" name="内容占位符 3">
            <a:extLst>
              <a:ext uri="{FF2B5EF4-FFF2-40B4-BE49-F238E27FC236}">
                <a16:creationId xmlns:a16="http://schemas.microsoft.com/office/drawing/2014/main" id="{43D0AE38-FB37-234D-8B01-ADD934A2D53F}"/>
              </a:ext>
            </a:extLst>
          </p:cNvPr>
          <p:cNvPicPr>
            <a:picLocks noGrp="1" noChangeAspect="1"/>
          </p:cNvPicPr>
          <p:nvPr>
            <p:ph idx="1"/>
          </p:nvPr>
        </p:nvPicPr>
        <p:blipFill>
          <a:blip r:embed="rId2"/>
          <a:stretch>
            <a:fillRect/>
          </a:stretch>
        </p:blipFill>
        <p:spPr>
          <a:xfrm>
            <a:off x="1871554" y="2286000"/>
            <a:ext cx="8601291" cy="3581400"/>
          </a:xfrm>
          <a:prstGeom prst="rect">
            <a:avLst/>
          </a:prstGeom>
        </p:spPr>
      </p:pic>
    </p:spTree>
    <p:extLst>
      <p:ext uri="{BB962C8B-B14F-4D97-AF65-F5344CB8AC3E}">
        <p14:creationId xmlns:p14="http://schemas.microsoft.com/office/powerpoint/2010/main" val="1972790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FDA8F8-5026-DD4D-A8FB-7D74BB6A0135}"/>
              </a:ext>
            </a:extLst>
          </p:cNvPr>
          <p:cNvSpPr>
            <a:spLocks noGrp="1"/>
          </p:cNvSpPr>
          <p:nvPr>
            <p:ph type="title"/>
          </p:nvPr>
        </p:nvSpPr>
        <p:spPr/>
        <p:txBody>
          <a:bodyPr/>
          <a:lstStyle/>
          <a:p>
            <a:r>
              <a:rPr lang="en" altLang="zh-CN" dirty="0"/>
              <a:t>Experiment</a:t>
            </a:r>
            <a:endParaRPr kumimoji="1" lang="zh-CN" altLang="en-US" dirty="0"/>
          </a:p>
        </p:txBody>
      </p:sp>
      <p:sp>
        <p:nvSpPr>
          <p:cNvPr id="3" name="内容占位符 2">
            <a:extLst>
              <a:ext uri="{FF2B5EF4-FFF2-40B4-BE49-F238E27FC236}">
                <a16:creationId xmlns:a16="http://schemas.microsoft.com/office/drawing/2014/main" id="{D574C53F-3595-2B46-B766-CE0966EC73BA}"/>
              </a:ext>
            </a:extLst>
          </p:cNvPr>
          <p:cNvSpPr>
            <a:spLocks noGrp="1"/>
          </p:cNvSpPr>
          <p:nvPr>
            <p:ph idx="1"/>
          </p:nvPr>
        </p:nvSpPr>
        <p:spPr/>
        <p:txBody>
          <a:bodyPr/>
          <a:lstStyle/>
          <a:p>
            <a:r>
              <a:rPr lang="en" altLang="zh-CN" dirty="0"/>
              <a:t>Fill In the Blank (FITB)</a:t>
            </a:r>
          </a:p>
          <a:p>
            <a:r>
              <a:rPr lang="en" altLang="zh-CN" dirty="0"/>
              <a:t>Compatibility Prediction (CP)</a:t>
            </a:r>
          </a:p>
        </p:txBody>
      </p:sp>
    </p:spTree>
    <p:extLst>
      <p:ext uri="{BB962C8B-B14F-4D97-AF65-F5344CB8AC3E}">
        <p14:creationId xmlns:p14="http://schemas.microsoft.com/office/powerpoint/2010/main" val="190894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FDA8F8-5026-DD4D-A8FB-7D74BB6A0135}"/>
              </a:ext>
            </a:extLst>
          </p:cNvPr>
          <p:cNvSpPr>
            <a:spLocks noGrp="1"/>
          </p:cNvSpPr>
          <p:nvPr>
            <p:ph type="title"/>
          </p:nvPr>
        </p:nvSpPr>
        <p:spPr/>
        <p:txBody>
          <a:bodyPr/>
          <a:lstStyle/>
          <a:p>
            <a:r>
              <a:rPr lang="en" altLang="zh-CN" dirty="0"/>
              <a:t>Experiment</a:t>
            </a:r>
            <a:endParaRPr kumimoji="1" lang="zh-CN" altLang="en-US" dirty="0"/>
          </a:p>
        </p:txBody>
      </p:sp>
      <p:sp>
        <p:nvSpPr>
          <p:cNvPr id="3" name="内容占位符 2">
            <a:extLst>
              <a:ext uri="{FF2B5EF4-FFF2-40B4-BE49-F238E27FC236}">
                <a16:creationId xmlns:a16="http://schemas.microsoft.com/office/drawing/2014/main" id="{D574C53F-3595-2B46-B766-CE0966EC73BA}"/>
              </a:ext>
            </a:extLst>
          </p:cNvPr>
          <p:cNvSpPr>
            <a:spLocks noGrp="1"/>
          </p:cNvSpPr>
          <p:nvPr>
            <p:ph idx="1"/>
          </p:nvPr>
        </p:nvSpPr>
        <p:spPr/>
        <p:txBody>
          <a:bodyPr/>
          <a:lstStyle/>
          <a:p>
            <a:r>
              <a:rPr lang="en" altLang="zh-CN" dirty="0"/>
              <a:t>Compare Different Modalities</a:t>
            </a:r>
          </a:p>
        </p:txBody>
      </p:sp>
      <p:pic>
        <p:nvPicPr>
          <p:cNvPr id="4" name="图片 3">
            <a:extLst>
              <a:ext uri="{FF2B5EF4-FFF2-40B4-BE49-F238E27FC236}">
                <a16:creationId xmlns:a16="http://schemas.microsoft.com/office/drawing/2014/main" id="{05ED2A7B-7110-7445-9454-01A7A9B3753B}"/>
              </a:ext>
            </a:extLst>
          </p:cNvPr>
          <p:cNvPicPr>
            <a:picLocks noChangeAspect="1"/>
          </p:cNvPicPr>
          <p:nvPr/>
        </p:nvPicPr>
        <p:blipFill>
          <a:blip r:embed="rId3"/>
          <a:stretch>
            <a:fillRect/>
          </a:stretch>
        </p:blipFill>
        <p:spPr>
          <a:xfrm>
            <a:off x="3736835" y="3205212"/>
            <a:ext cx="4718330" cy="2018297"/>
          </a:xfrm>
          <a:prstGeom prst="rect">
            <a:avLst/>
          </a:prstGeom>
        </p:spPr>
      </p:pic>
    </p:spTree>
    <p:extLst>
      <p:ext uri="{BB962C8B-B14F-4D97-AF65-F5344CB8AC3E}">
        <p14:creationId xmlns:p14="http://schemas.microsoft.com/office/powerpoint/2010/main" val="3600831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FDA8F8-5026-DD4D-A8FB-7D74BB6A0135}"/>
              </a:ext>
            </a:extLst>
          </p:cNvPr>
          <p:cNvSpPr>
            <a:spLocks noGrp="1"/>
          </p:cNvSpPr>
          <p:nvPr>
            <p:ph type="title"/>
          </p:nvPr>
        </p:nvSpPr>
        <p:spPr/>
        <p:txBody>
          <a:bodyPr/>
          <a:lstStyle/>
          <a:p>
            <a:r>
              <a:rPr lang="en" altLang="zh-CN" dirty="0"/>
              <a:t>Experiment</a:t>
            </a:r>
            <a:endParaRPr kumimoji="1" lang="zh-CN" altLang="en-US" dirty="0"/>
          </a:p>
        </p:txBody>
      </p:sp>
      <p:sp>
        <p:nvSpPr>
          <p:cNvPr id="3" name="内容占位符 2">
            <a:extLst>
              <a:ext uri="{FF2B5EF4-FFF2-40B4-BE49-F238E27FC236}">
                <a16:creationId xmlns:a16="http://schemas.microsoft.com/office/drawing/2014/main" id="{D574C53F-3595-2B46-B766-CE0966EC73BA}"/>
              </a:ext>
            </a:extLst>
          </p:cNvPr>
          <p:cNvSpPr>
            <a:spLocks noGrp="1"/>
          </p:cNvSpPr>
          <p:nvPr>
            <p:ph idx="1"/>
          </p:nvPr>
        </p:nvSpPr>
        <p:spPr/>
        <p:txBody>
          <a:bodyPr/>
          <a:lstStyle/>
          <a:p>
            <a:r>
              <a:rPr lang="en" altLang="zh-CN" dirty="0"/>
              <a:t>Compare Different Models</a:t>
            </a:r>
            <a:endParaRPr kumimoji="1" lang="zh-CN" altLang="en-US" dirty="0"/>
          </a:p>
        </p:txBody>
      </p:sp>
      <p:pic>
        <p:nvPicPr>
          <p:cNvPr id="4" name="图片 3">
            <a:extLst>
              <a:ext uri="{FF2B5EF4-FFF2-40B4-BE49-F238E27FC236}">
                <a16:creationId xmlns:a16="http://schemas.microsoft.com/office/drawing/2014/main" id="{F09EA4F3-2E10-8C47-84F8-90047A601E0D}"/>
              </a:ext>
            </a:extLst>
          </p:cNvPr>
          <p:cNvPicPr>
            <a:picLocks noChangeAspect="1"/>
          </p:cNvPicPr>
          <p:nvPr/>
        </p:nvPicPr>
        <p:blipFill>
          <a:blip r:embed="rId3"/>
          <a:stretch>
            <a:fillRect/>
          </a:stretch>
        </p:blipFill>
        <p:spPr>
          <a:xfrm>
            <a:off x="1371601" y="3127542"/>
            <a:ext cx="4701040" cy="2089351"/>
          </a:xfrm>
          <a:prstGeom prst="rect">
            <a:avLst/>
          </a:prstGeom>
        </p:spPr>
      </p:pic>
      <p:pic>
        <p:nvPicPr>
          <p:cNvPr id="5" name="图片 4">
            <a:extLst>
              <a:ext uri="{FF2B5EF4-FFF2-40B4-BE49-F238E27FC236}">
                <a16:creationId xmlns:a16="http://schemas.microsoft.com/office/drawing/2014/main" id="{B5458BC3-09BA-F94D-A14E-26632FF8E7F5}"/>
              </a:ext>
            </a:extLst>
          </p:cNvPr>
          <p:cNvPicPr>
            <a:picLocks noChangeAspect="1"/>
          </p:cNvPicPr>
          <p:nvPr/>
        </p:nvPicPr>
        <p:blipFill>
          <a:blip r:embed="rId4"/>
          <a:stretch>
            <a:fillRect/>
          </a:stretch>
        </p:blipFill>
        <p:spPr>
          <a:xfrm>
            <a:off x="6739236" y="2149241"/>
            <a:ext cx="4455762" cy="3854918"/>
          </a:xfrm>
          <a:prstGeom prst="rect">
            <a:avLst/>
          </a:prstGeom>
        </p:spPr>
      </p:pic>
    </p:spTree>
    <p:extLst>
      <p:ext uri="{BB962C8B-B14F-4D97-AF65-F5344CB8AC3E}">
        <p14:creationId xmlns:p14="http://schemas.microsoft.com/office/powerpoint/2010/main" val="1185744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C91DB1-7A16-684B-8BE5-4D54FE0D04EB}"/>
              </a:ext>
            </a:extLst>
          </p:cNvPr>
          <p:cNvSpPr>
            <a:spLocks noGrp="1"/>
          </p:cNvSpPr>
          <p:nvPr>
            <p:ph type="title"/>
          </p:nvPr>
        </p:nvSpPr>
        <p:spPr/>
        <p:txBody>
          <a:bodyPr/>
          <a:lstStyle/>
          <a:p>
            <a:r>
              <a:rPr lang="en" altLang="zh-CN" dirty="0"/>
              <a:t>Experiment</a:t>
            </a:r>
            <a:endParaRPr kumimoji="1" lang="zh-CN" altLang="en-US" dirty="0"/>
          </a:p>
        </p:txBody>
      </p:sp>
      <p:pic>
        <p:nvPicPr>
          <p:cNvPr id="4" name="内容占位符 3">
            <a:extLst>
              <a:ext uri="{FF2B5EF4-FFF2-40B4-BE49-F238E27FC236}">
                <a16:creationId xmlns:a16="http://schemas.microsoft.com/office/drawing/2014/main" id="{D6F383E5-82C4-2B4E-B995-3A56FB52BEAA}"/>
              </a:ext>
            </a:extLst>
          </p:cNvPr>
          <p:cNvPicPr>
            <a:picLocks noGrp="1" noChangeAspect="1"/>
          </p:cNvPicPr>
          <p:nvPr>
            <p:ph idx="1"/>
          </p:nvPr>
        </p:nvPicPr>
        <p:blipFill>
          <a:blip r:embed="rId2"/>
          <a:stretch>
            <a:fillRect/>
          </a:stretch>
        </p:blipFill>
        <p:spPr>
          <a:xfrm>
            <a:off x="4158459" y="2286000"/>
            <a:ext cx="4027481" cy="3581400"/>
          </a:xfrm>
          <a:prstGeom prst="rect">
            <a:avLst/>
          </a:prstGeom>
        </p:spPr>
      </p:pic>
    </p:spTree>
    <p:extLst>
      <p:ext uri="{BB962C8B-B14F-4D97-AF65-F5344CB8AC3E}">
        <p14:creationId xmlns:p14="http://schemas.microsoft.com/office/powerpoint/2010/main" val="3734666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B76C2A-6EDA-9E47-8CE9-F91BB5E6B08D}"/>
              </a:ext>
            </a:extLst>
          </p:cNvPr>
          <p:cNvSpPr>
            <a:spLocks noGrp="1"/>
          </p:cNvSpPr>
          <p:nvPr>
            <p:ph type="title"/>
          </p:nvPr>
        </p:nvSpPr>
        <p:spPr/>
        <p:txBody>
          <a:bodyPr/>
          <a:lstStyle/>
          <a:p>
            <a:r>
              <a:rPr kumimoji="1" lang="en-US" altLang="zh-CN" dirty="0"/>
              <a:t>Conclusion</a:t>
            </a:r>
            <a:endParaRPr kumimoji="1" lang="zh-CN" altLang="en-US" dirty="0"/>
          </a:p>
        </p:txBody>
      </p:sp>
    </p:spTree>
    <p:extLst>
      <p:ext uri="{BB962C8B-B14F-4D97-AF65-F5344CB8AC3E}">
        <p14:creationId xmlns:p14="http://schemas.microsoft.com/office/powerpoint/2010/main" val="1774493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AA6E2-9C6C-A444-B2E9-C0D4B05F2B18}"/>
              </a:ext>
            </a:extLst>
          </p:cNvPr>
          <p:cNvSpPr>
            <a:spLocks noGrp="1"/>
          </p:cNvSpPr>
          <p:nvPr>
            <p:ph type="title"/>
          </p:nvPr>
        </p:nvSpPr>
        <p:spPr>
          <a:xfrm>
            <a:off x="1694329" y="2191871"/>
            <a:ext cx="9601200" cy="1485900"/>
          </a:xfrm>
        </p:spPr>
        <p:txBody>
          <a:bodyPr>
            <a:normAutofit/>
          </a:bodyPr>
          <a:lstStyle/>
          <a:p>
            <a:pPr algn="ctr"/>
            <a:r>
              <a:rPr lang="en" altLang="zh-CN" sz="3600" dirty="0"/>
              <a:t>Automatic Generation of Pattern-controlled Product Description in E-commerce</a:t>
            </a:r>
          </a:p>
        </p:txBody>
      </p:sp>
      <p:sp>
        <p:nvSpPr>
          <p:cNvPr id="3" name="内容占位符 2">
            <a:extLst>
              <a:ext uri="{FF2B5EF4-FFF2-40B4-BE49-F238E27FC236}">
                <a16:creationId xmlns:a16="http://schemas.microsoft.com/office/drawing/2014/main" id="{365B1F84-517E-8E4A-B7FC-A5688387EEBF}"/>
              </a:ext>
            </a:extLst>
          </p:cNvPr>
          <p:cNvSpPr>
            <a:spLocks noGrp="1"/>
          </p:cNvSpPr>
          <p:nvPr>
            <p:ph idx="1"/>
          </p:nvPr>
        </p:nvSpPr>
        <p:spPr>
          <a:xfrm>
            <a:off x="2963731" y="3759798"/>
            <a:ext cx="7062395" cy="650838"/>
          </a:xfrm>
        </p:spPr>
        <p:txBody>
          <a:bodyPr>
            <a:normAutofit/>
          </a:bodyPr>
          <a:lstStyle/>
          <a:p>
            <a:pPr marL="0" indent="0" algn="ctr">
              <a:buNone/>
            </a:pPr>
            <a:r>
              <a:rPr lang="en" altLang="zh-CN" dirty="0">
                <a:latin typeface="+mn-ea"/>
              </a:rPr>
              <a:t>Tao Zhang</a:t>
            </a:r>
            <a:r>
              <a:rPr lang="en-US" altLang="zh-CN" dirty="0">
                <a:latin typeface="+mn-ea"/>
              </a:rPr>
              <a:t>,</a:t>
            </a:r>
            <a:r>
              <a:rPr lang="zh-CN" altLang="en-US" dirty="0">
                <a:latin typeface="+mn-ea"/>
              </a:rPr>
              <a:t> </a:t>
            </a:r>
            <a:r>
              <a:rPr lang="en" altLang="zh-CN" dirty="0" err="1">
                <a:latin typeface="+mn-ea"/>
              </a:rPr>
              <a:t>Jin</a:t>
            </a:r>
            <a:r>
              <a:rPr lang="en" altLang="zh-CN" dirty="0">
                <a:latin typeface="+mn-ea"/>
              </a:rPr>
              <a:t> Zhang</a:t>
            </a:r>
            <a:r>
              <a:rPr lang="en-US" altLang="zh-CN" dirty="0">
                <a:latin typeface="+mn-ea"/>
              </a:rPr>
              <a:t>,</a:t>
            </a:r>
            <a:r>
              <a:rPr lang="zh-CN" altLang="en-US" dirty="0">
                <a:latin typeface="+mn-ea"/>
              </a:rPr>
              <a:t> </a:t>
            </a:r>
            <a:r>
              <a:rPr lang="en" altLang="zh-CN" dirty="0" err="1">
                <a:latin typeface="+mn-ea"/>
              </a:rPr>
              <a:t>Chengfu</a:t>
            </a:r>
            <a:r>
              <a:rPr lang="en" altLang="zh-CN" dirty="0">
                <a:latin typeface="+mn-ea"/>
              </a:rPr>
              <a:t> </a:t>
            </a:r>
            <a:r>
              <a:rPr lang="en" altLang="zh-CN" dirty="0" err="1">
                <a:latin typeface="+mn-ea"/>
              </a:rPr>
              <a:t>Huo</a:t>
            </a:r>
            <a:r>
              <a:rPr lang="en-US" altLang="zh-CN" dirty="0">
                <a:latin typeface="+mn-ea"/>
              </a:rPr>
              <a:t>,</a:t>
            </a:r>
            <a:r>
              <a:rPr lang="zh-CN" altLang="en-US" dirty="0">
                <a:latin typeface="+mn-ea"/>
              </a:rPr>
              <a:t> </a:t>
            </a:r>
            <a:r>
              <a:rPr lang="en" altLang="zh-CN" dirty="0" err="1">
                <a:latin typeface="+mn-ea"/>
              </a:rPr>
              <a:t>Weijun</a:t>
            </a:r>
            <a:r>
              <a:rPr lang="en" altLang="zh-CN" dirty="0">
                <a:latin typeface="+mn-ea"/>
              </a:rPr>
              <a:t> Ren</a:t>
            </a:r>
            <a:endParaRPr lang="zh-CN" altLang="en-US" b="1" dirty="0">
              <a:solidFill>
                <a:schemeClr val="tx1">
                  <a:lumMod val="65000"/>
                  <a:lumOff val="35000"/>
                </a:schemeClr>
              </a:solidFill>
              <a:latin typeface="+mn-ea"/>
              <a:sym typeface="+mn-ea"/>
            </a:endParaRPr>
          </a:p>
        </p:txBody>
      </p:sp>
    </p:spTree>
    <p:extLst>
      <p:ext uri="{BB962C8B-B14F-4D97-AF65-F5344CB8AC3E}">
        <p14:creationId xmlns:p14="http://schemas.microsoft.com/office/powerpoint/2010/main" val="1269800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894A75-3013-9A42-92FD-3C305590D80D}"/>
              </a:ext>
            </a:extLst>
          </p:cNvPr>
          <p:cNvSpPr>
            <a:spLocks noGrp="1"/>
          </p:cNvSpPr>
          <p:nvPr>
            <p:ph type="title"/>
          </p:nvPr>
        </p:nvSpPr>
        <p:spPr/>
        <p:txBody>
          <a:bodyPr/>
          <a:lstStyle/>
          <a:p>
            <a:r>
              <a:rPr kumimoji="1" lang="en-US" altLang="zh-CN" dirty="0"/>
              <a:t>Motivation</a:t>
            </a:r>
            <a:endParaRPr kumimoji="1" lang="zh-CN" altLang="en-US" dirty="0"/>
          </a:p>
        </p:txBody>
      </p:sp>
      <p:sp>
        <p:nvSpPr>
          <p:cNvPr id="3" name="内容占位符 2">
            <a:extLst>
              <a:ext uri="{FF2B5EF4-FFF2-40B4-BE49-F238E27FC236}">
                <a16:creationId xmlns:a16="http://schemas.microsoft.com/office/drawing/2014/main" id="{F68214F4-A067-E849-9748-062E58EB18A2}"/>
              </a:ext>
            </a:extLst>
          </p:cNvPr>
          <p:cNvSpPr>
            <a:spLocks noGrp="1"/>
          </p:cNvSpPr>
          <p:nvPr>
            <p:ph idx="1"/>
          </p:nvPr>
        </p:nvSpPr>
        <p:spPr>
          <a:xfrm>
            <a:off x="1371600" y="2286000"/>
            <a:ext cx="5794513" cy="3581400"/>
          </a:xfrm>
        </p:spPr>
        <p:txBody>
          <a:bodyPr/>
          <a:lstStyle/>
          <a:p>
            <a:r>
              <a:rPr lang="en" altLang="zh-CN" dirty="0"/>
              <a:t>online shoppers have paid more and more attention to detailed product descriptions, since a well-written description is a huge factor in making online sales</a:t>
            </a:r>
          </a:p>
          <a:p>
            <a:r>
              <a:rPr lang="en" altLang="zh-CN" dirty="0"/>
              <a:t>the writing efficiency of human copywriters cannot match the growth rate of new products</a:t>
            </a:r>
            <a:endParaRPr kumimoji="1" lang="zh-CN" altLang="en-US" dirty="0"/>
          </a:p>
        </p:txBody>
      </p:sp>
      <p:pic>
        <p:nvPicPr>
          <p:cNvPr id="4" name="图片 3">
            <a:extLst>
              <a:ext uri="{FF2B5EF4-FFF2-40B4-BE49-F238E27FC236}">
                <a16:creationId xmlns:a16="http://schemas.microsoft.com/office/drawing/2014/main" id="{95B0CC7C-B560-1749-9F83-829527EA2AEC}"/>
              </a:ext>
            </a:extLst>
          </p:cNvPr>
          <p:cNvPicPr>
            <a:picLocks noChangeAspect="1"/>
          </p:cNvPicPr>
          <p:nvPr/>
        </p:nvPicPr>
        <p:blipFill>
          <a:blip r:embed="rId2"/>
          <a:stretch>
            <a:fillRect/>
          </a:stretch>
        </p:blipFill>
        <p:spPr>
          <a:xfrm>
            <a:off x="7491054" y="1779104"/>
            <a:ext cx="3976800" cy="3299791"/>
          </a:xfrm>
          <a:prstGeom prst="rect">
            <a:avLst/>
          </a:prstGeom>
        </p:spPr>
      </p:pic>
    </p:spTree>
    <p:extLst>
      <p:ext uri="{BB962C8B-B14F-4D97-AF65-F5344CB8AC3E}">
        <p14:creationId xmlns:p14="http://schemas.microsoft.com/office/powerpoint/2010/main" val="2349897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0853FB-F2B2-D543-A3E3-570DCA745FB7}"/>
              </a:ext>
            </a:extLst>
          </p:cNvPr>
          <p:cNvSpPr>
            <a:spLocks noGrp="1"/>
          </p:cNvSpPr>
          <p:nvPr>
            <p:ph type="title"/>
          </p:nvPr>
        </p:nvSpPr>
        <p:spPr/>
        <p:txBody>
          <a:bodyPr/>
          <a:lstStyle/>
          <a:p>
            <a:r>
              <a:rPr kumimoji="1" lang="en-US" altLang="zh-CN" dirty="0"/>
              <a:t>CONTENTS</a:t>
            </a:r>
            <a:endParaRPr kumimoji="1" lang="zh-CN" altLang="en-US" dirty="0"/>
          </a:p>
        </p:txBody>
      </p:sp>
      <p:sp>
        <p:nvSpPr>
          <p:cNvPr id="3" name="内容占位符 2">
            <a:extLst>
              <a:ext uri="{FF2B5EF4-FFF2-40B4-BE49-F238E27FC236}">
                <a16:creationId xmlns:a16="http://schemas.microsoft.com/office/drawing/2014/main" id="{B5EAEFB0-DF0A-5445-B1C9-04C9CC1E6710}"/>
              </a:ext>
            </a:extLst>
          </p:cNvPr>
          <p:cNvSpPr>
            <a:spLocks noGrp="1"/>
          </p:cNvSpPr>
          <p:nvPr>
            <p:ph idx="1"/>
          </p:nvPr>
        </p:nvSpPr>
        <p:spPr>
          <a:xfrm>
            <a:off x="1371600" y="2286000"/>
            <a:ext cx="9601200" cy="3581400"/>
          </a:xfrm>
        </p:spPr>
        <p:txBody>
          <a:bodyPr>
            <a:normAutofit/>
          </a:bodyPr>
          <a:lstStyle/>
          <a:p>
            <a:pPr>
              <a:lnSpc>
                <a:spcPct val="150000"/>
              </a:lnSpc>
            </a:pPr>
            <a:r>
              <a:rPr lang="en" altLang="zh-CN" sz="2400" dirty="0"/>
              <a:t>POG: Personalized Outfit Generation for Fashion</a:t>
            </a:r>
            <a:r>
              <a:rPr lang="zh-CN" altLang="en-US" sz="2400" dirty="0"/>
              <a:t> </a:t>
            </a:r>
            <a:r>
              <a:rPr lang="en" altLang="zh-CN" sz="2400" dirty="0"/>
              <a:t>Recommendation at Alibaba </a:t>
            </a:r>
            <a:r>
              <a:rPr lang="en" altLang="zh-CN" sz="2400" dirty="0" err="1"/>
              <a:t>iFashion</a:t>
            </a:r>
            <a:endParaRPr lang="en" altLang="zh-CN" sz="2400" dirty="0"/>
          </a:p>
          <a:p>
            <a:pPr>
              <a:lnSpc>
                <a:spcPct val="150000"/>
              </a:lnSpc>
            </a:pPr>
            <a:r>
              <a:rPr lang="en" altLang="zh-CN" sz="2400" dirty="0"/>
              <a:t>Automatic Generation of Pattern-controlled Product</a:t>
            </a:r>
            <a:r>
              <a:rPr lang="zh-CN" altLang="en-US" sz="2400" dirty="0"/>
              <a:t> </a:t>
            </a:r>
            <a:r>
              <a:rPr lang="en" altLang="zh-CN" sz="2400" dirty="0"/>
              <a:t>Description in E-commerce</a:t>
            </a:r>
          </a:p>
          <a:p>
            <a:pPr marL="0" indent="0">
              <a:buNone/>
            </a:pPr>
            <a:endParaRPr lang="en" altLang="zh-CN" sz="2400" dirty="0"/>
          </a:p>
        </p:txBody>
      </p:sp>
    </p:spTree>
    <p:extLst>
      <p:ext uri="{BB962C8B-B14F-4D97-AF65-F5344CB8AC3E}">
        <p14:creationId xmlns:p14="http://schemas.microsoft.com/office/powerpoint/2010/main" val="2961580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CFCDF-BA6E-9243-9392-0028F216675E}"/>
              </a:ext>
            </a:extLst>
          </p:cNvPr>
          <p:cNvSpPr>
            <a:spLocks noGrp="1"/>
          </p:cNvSpPr>
          <p:nvPr>
            <p:ph type="title"/>
          </p:nvPr>
        </p:nvSpPr>
        <p:spPr/>
        <p:txBody>
          <a:bodyPr/>
          <a:lstStyle/>
          <a:p>
            <a:r>
              <a:rPr kumimoji="1" lang="en" altLang="zh-CN" dirty="0"/>
              <a:t>Contributions</a:t>
            </a:r>
            <a:endParaRPr kumimoji="1" lang="zh-CN" altLang="en-US" dirty="0"/>
          </a:p>
        </p:txBody>
      </p:sp>
      <p:sp>
        <p:nvSpPr>
          <p:cNvPr id="3" name="内容占位符 2">
            <a:extLst>
              <a:ext uri="{FF2B5EF4-FFF2-40B4-BE49-F238E27FC236}">
                <a16:creationId xmlns:a16="http://schemas.microsoft.com/office/drawing/2014/main" id="{BA34A027-A7C4-4242-BCB1-F3D99B283872}"/>
              </a:ext>
            </a:extLst>
          </p:cNvPr>
          <p:cNvSpPr>
            <a:spLocks noGrp="1"/>
          </p:cNvSpPr>
          <p:nvPr>
            <p:ph idx="1"/>
          </p:nvPr>
        </p:nvSpPr>
        <p:spPr/>
        <p:txBody>
          <a:bodyPr/>
          <a:lstStyle/>
          <a:p>
            <a:r>
              <a:rPr lang="en" altLang="zh-CN" dirty="0"/>
              <a:t>put forward a product description generation technology by multi-task learning, which is far advanced than traditional generation method by seq2seq model</a:t>
            </a:r>
          </a:p>
          <a:p>
            <a:r>
              <a:rPr lang="en" altLang="zh-CN" dirty="0"/>
              <a:t>introduce a pointer-generator architecture with coordinate encoders (Transformer and Gated CNN)</a:t>
            </a:r>
          </a:p>
          <a:p>
            <a:r>
              <a:rPr lang="en" altLang="zh-CN" dirty="0"/>
              <a:t>We intervene in the pattern of the text, such as the length and the style of the product description, to reduce model development period when switching the shopping scenarios and enhance the category accuracy</a:t>
            </a:r>
            <a:endParaRPr kumimoji="1" lang="zh-CN" altLang="en-US" dirty="0"/>
          </a:p>
        </p:txBody>
      </p:sp>
    </p:spTree>
    <p:extLst>
      <p:ext uri="{BB962C8B-B14F-4D97-AF65-F5344CB8AC3E}">
        <p14:creationId xmlns:p14="http://schemas.microsoft.com/office/powerpoint/2010/main" val="654295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D25802-6032-6F4E-BCB5-B426C90425FE}"/>
              </a:ext>
            </a:extLst>
          </p:cNvPr>
          <p:cNvSpPr>
            <a:spLocks noGrp="1"/>
          </p:cNvSpPr>
          <p:nvPr>
            <p:ph type="title"/>
          </p:nvPr>
        </p:nvSpPr>
        <p:spPr/>
        <p:txBody>
          <a:bodyPr/>
          <a:lstStyle/>
          <a:p>
            <a:r>
              <a:rPr kumimoji="1" lang="en-US" altLang="zh-CN" dirty="0"/>
              <a:t>Model</a:t>
            </a:r>
            <a:endParaRPr kumimoji="1" lang="zh-CN" altLang="en-US" dirty="0"/>
          </a:p>
        </p:txBody>
      </p:sp>
      <p:pic>
        <p:nvPicPr>
          <p:cNvPr id="4" name="内容占位符 3">
            <a:extLst>
              <a:ext uri="{FF2B5EF4-FFF2-40B4-BE49-F238E27FC236}">
                <a16:creationId xmlns:a16="http://schemas.microsoft.com/office/drawing/2014/main" id="{ED6F924F-3D71-AF4C-8BE5-0ED1807FDF2D}"/>
              </a:ext>
            </a:extLst>
          </p:cNvPr>
          <p:cNvPicPr>
            <a:picLocks noGrp="1" noChangeAspect="1"/>
          </p:cNvPicPr>
          <p:nvPr>
            <p:ph idx="1"/>
          </p:nvPr>
        </p:nvPicPr>
        <p:blipFill>
          <a:blip r:embed="rId2"/>
          <a:stretch>
            <a:fillRect/>
          </a:stretch>
        </p:blipFill>
        <p:spPr>
          <a:xfrm>
            <a:off x="2536778" y="1511881"/>
            <a:ext cx="7118443" cy="4660319"/>
          </a:xfrm>
          <a:prstGeom prst="rect">
            <a:avLst/>
          </a:prstGeom>
        </p:spPr>
      </p:pic>
    </p:spTree>
    <p:extLst>
      <p:ext uri="{BB962C8B-B14F-4D97-AF65-F5344CB8AC3E}">
        <p14:creationId xmlns:p14="http://schemas.microsoft.com/office/powerpoint/2010/main" val="1419121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3DC9B6-A735-FD44-A8E2-532114F70E68}"/>
              </a:ext>
            </a:extLst>
          </p:cNvPr>
          <p:cNvSpPr>
            <a:spLocks noGrp="1"/>
          </p:cNvSpPr>
          <p:nvPr>
            <p:ph type="title"/>
          </p:nvPr>
        </p:nvSpPr>
        <p:spPr/>
        <p:txBody>
          <a:bodyPr/>
          <a:lstStyle/>
          <a:p>
            <a:r>
              <a:rPr lang="en" altLang="zh-CN" dirty="0"/>
              <a:t>Content Block</a:t>
            </a:r>
            <a:endParaRPr kumimoji="1" lang="zh-CN" altLang="en-US" dirty="0"/>
          </a:p>
        </p:txBody>
      </p:sp>
      <p:sp>
        <p:nvSpPr>
          <p:cNvPr id="3" name="内容占位符 2">
            <a:extLst>
              <a:ext uri="{FF2B5EF4-FFF2-40B4-BE49-F238E27FC236}">
                <a16:creationId xmlns:a16="http://schemas.microsoft.com/office/drawing/2014/main" id="{B3DDD3B9-7BAA-E543-BA22-80899B2F1580}"/>
              </a:ext>
            </a:extLst>
          </p:cNvPr>
          <p:cNvSpPr>
            <a:spLocks noGrp="1"/>
          </p:cNvSpPr>
          <p:nvPr>
            <p:ph idx="1"/>
          </p:nvPr>
        </p:nvSpPr>
        <p:spPr/>
        <p:txBody>
          <a:bodyPr/>
          <a:lstStyle/>
          <a:p>
            <a:r>
              <a:rPr lang="en" altLang="zh-CN" dirty="0"/>
              <a:t>use a specialized Named Entity Recognition (NER) tool for E-commerce to label entities in product title</a:t>
            </a:r>
            <a:endParaRPr kumimoji="1" lang="zh-CN" altLang="en-US" dirty="0"/>
          </a:p>
        </p:txBody>
      </p:sp>
      <p:pic>
        <p:nvPicPr>
          <p:cNvPr id="4" name="图片 3">
            <a:extLst>
              <a:ext uri="{FF2B5EF4-FFF2-40B4-BE49-F238E27FC236}">
                <a16:creationId xmlns:a16="http://schemas.microsoft.com/office/drawing/2014/main" id="{E2A3BE9F-542D-2348-A90F-5E72FF0041FA}"/>
              </a:ext>
            </a:extLst>
          </p:cNvPr>
          <p:cNvPicPr>
            <a:picLocks noChangeAspect="1"/>
          </p:cNvPicPr>
          <p:nvPr/>
        </p:nvPicPr>
        <p:blipFill>
          <a:blip r:embed="rId2"/>
          <a:stretch>
            <a:fillRect/>
          </a:stretch>
        </p:blipFill>
        <p:spPr>
          <a:xfrm>
            <a:off x="3331265" y="3749019"/>
            <a:ext cx="5681870" cy="1936103"/>
          </a:xfrm>
          <a:prstGeom prst="rect">
            <a:avLst/>
          </a:prstGeom>
        </p:spPr>
      </p:pic>
    </p:spTree>
    <p:extLst>
      <p:ext uri="{BB962C8B-B14F-4D97-AF65-F5344CB8AC3E}">
        <p14:creationId xmlns:p14="http://schemas.microsoft.com/office/powerpoint/2010/main" val="616767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1D2925-D7DA-3949-99C1-F78AA96BE5A3}"/>
              </a:ext>
            </a:extLst>
          </p:cNvPr>
          <p:cNvSpPr>
            <a:spLocks noGrp="1"/>
          </p:cNvSpPr>
          <p:nvPr>
            <p:ph type="title"/>
          </p:nvPr>
        </p:nvSpPr>
        <p:spPr/>
        <p:txBody>
          <a:bodyPr/>
          <a:lstStyle/>
          <a:p>
            <a:r>
              <a:rPr lang="en" altLang="zh-CN" dirty="0"/>
              <a:t>Coordinate Encoder</a:t>
            </a:r>
            <a:endParaRPr kumimoji="1" lang="zh-CN" altLang="en-US" dirty="0"/>
          </a:p>
        </p:txBody>
      </p:sp>
      <p:pic>
        <p:nvPicPr>
          <p:cNvPr id="5" name="内容占位符 4">
            <a:extLst>
              <a:ext uri="{FF2B5EF4-FFF2-40B4-BE49-F238E27FC236}">
                <a16:creationId xmlns:a16="http://schemas.microsoft.com/office/drawing/2014/main" id="{FD26AECD-7420-AA49-8FD8-A8B032828F30}"/>
              </a:ext>
            </a:extLst>
          </p:cNvPr>
          <p:cNvPicPr>
            <a:picLocks noGrp="1" noChangeAspect="1"/>
          </p:cNvPicPr>
          <p:nvPr>
            <p:ph idx="1"/>
          </p:nvPr>
        </p:nvPicPr>
        <p:blipFill>
          <a:blip r:embed="rId2"/>
          <a:stretch>
            <a:fillRect/>
          </a:stretch>
        </p:blipFill>
        <p:spPr>
          <a:xfrm>
            <a:off x="1371600" y="2043587"/>
            <a:ext cx="3185276" cy="469624"/>
          </a:xfrm>
          <a:prstGeom prst="rect">
            <a:avLst/>
          </a:prstGeom>
        </p:spPr>
      </p:pic>
      <p:pic>
        <p:nvPicPr>
          <p:cNvPr id="6" name="图片 5">
            <a:extLst>
              <a:ext uri="{FF2B5EF4-FFF2-40B4-BE49-F238E27FC236}">
                <a16:creationId xmlns:a16="http://schemas.microsoft.com/office/drawing/2014/main" id="{E184E45A-19AC-6C41-B779-37B76DF52922}"/>
              </a:ext>
            </a:extLst>
          </p:cNvPr>
          <p:cNvPicPr>
            <a:picLocks noChangeAspect="1"/>
          </p:cNvPicPr>
          <p:nvPr/>
        </p:nvPicPr>
        <p:blipFill>
          <a:blip r:embed="rId3"/>
          <a:stretch>
            <a:fillRect/>
          </a:stretch>
        </p:blipFill>
        <p:spPr>
          <a:xfrm>
            <a:off x="1371600" y="2758895"/>
            <a:ext cx="2817528" cy="626866"/>
          </a:xfrm>
          <a:prstGeom prst="rect">
            <a:avLst/>
          </a:prstGeom>
        </p:spPr>
      </p:pic>
      <p:pic>
        <p:nvPicPr>
          <p:cNvPr id="7" name="图片 6">
            <a:extLst>
              <a:ext uri="{FF2B5EF4-FFF2-40B4-BE49-F238E27FC236}">
                <a16:creationId xmlns:a16="http://schemas.microsoft.com/office/drawing/2014/main" id="{F48A9FEA-1A57-F645-8DD4-29388C6881D0}"/>
              </a:ext>
            </a:extLst>
          </p:cNvPr>
          <p:cNvPicPr>
            <a:picLocks noChangeAspect="1"/>
          </p:cNvPicPr>
          <p:nvPr/>
        </p:nvPicPr>
        <p:blipFill>
          <a:blip r:embed="rId4"/>
          <a:stretch>
            <a:fillRect/>
          </a:stretch>
        </p:blipFill>
        <p:spPr>
          <a:xfrm>
            <a:off x="1371600" y="3631445"/>
            <a:ext cx="3608690" cy="469624"/>
          </a:xfrm>
          <a:prstGeom prst="rect">
            <a:avLst/>
          </a:prstGeom>
        </p:spPr>
      </p:pic>
      <p:pic>
        <p:nvPicPr>
          <p:cNvPr id="8" name="图片 7">
            <a:extLst>
              <a:ext uri="{FF2B5EF4-FFF2-40B4-BE49-F238E27FC236}">
                <a16:creationId xmlns:a16="http://schemas.microsoft.com/office/drawing/2014/main" id="{0F9C29B2-5C9B-5645-8F57-CBA26D3858E9}"/>
              </a:ext>
            </a:extLst>
          </p:cNvPr>
          <p:cNvPicPr>
            <a:picLocks noChangeAspect="1"/>
          </p:cNvPicPr>
          <p:nvPr/>
        </p:nvPicPr>
        <p:blipFill>
          <a:blip r:embed="rId5"/>
          <a:stretch>
            <a:fillRect/>
          </a:stretch>
        </p:blipFill>
        <p:spPr>
          <a:xfrm>
            <a:off x="1371600" y="4458878"/>
            <a:ext cx="2022397" cy="437921"/>
          </a:xfrm>
          <a:prstGeom prst="rect">
            <a:avLst/>
          </a:prstGeom>
        </p:spPr>
      </p:pic>
      <p:pic>
        <p:nvPicPr>
          <p:cNvPr id="9" name="图片 8">
            <a:extLst>
              <a:ext uri="{FF2B5EF4-FFF2-40B4-BE49-F238E27FC236}">
                <a16:creationId xmlns:a16="http://schemas.microsoft.com/office/drawing/2014/main" id="{97543E1D-9113-8440-A407-55C0F9E8086B}"/>
              </a:ext>
            </a:extLst>
          </p:cNvPr>
          <p:cNvPicPr>
            <a:picLocks noChangeAspect="1"/>
          </p:cNvPicPr>
          <p:nvPr/>
        </p:nvPicPr>
        <p:blipFill>
          <a:blip r:embed="rId6"/>
          <a:stretch>
            <a:fillRect/>
          </a:stretch>
        </p:blipFill>
        <p:spPr>
          <a:xfrm>
            <a:off x="1371600" y="5219303"/>
            <a:ext cx="1426050" cy="483273"/>
          </a:xfrm>
          <a:prstGeom prst="rect">
            <a:avLst/>
          </a:prstGeom>
        </p:spPr>
      </p:pic>
      <p:pic>
        <p:nvPicPr>
          <p:cNvPr id="10" name="图片 9">
            <a:extLst>
              <a:ext uri="{FF2B5EF4-FFF2-40B4-BE49-F238E27FC236}">
                <a16:creationId xmlns:a16="http://schemas.microsoft.com/office/drawing/2014/main" id="{57D46B0D-1347-5647-90F2-6A33EA7ACCF4}"/>
              </a:ext>
            </a:extLst>
          </p:cNvPr>
          <p:cNvPicPr>
            <a:picLocks noChangeAspect="1"/>
          </p:cNvPicPr>
          <p:nvPr/>
        </p:nvPicPr>
        <p:blipFill>
          <a:blip r:embed="rId7"/>
          <a:stretch>
            <a:fillRect/>
          </a:stretch>
        </p:blipFill>
        <p:spPr>
          <a:xfrm>
            <a:off x="5618921" y="2936287"/>
            <a:ext cx="6096000" cy="1390316"/>
          </a:xfrm>
          <a:prstGeom prst="rect">
            <a:avLst/>
          </a:prstGeom>
        </p:spPr>
      </p:pic>
    </p:spTree>
    <p:extLst>
      <p:ext uri="{BB962C8B-B14F-4D97-AF65-F5344CB8AC3E}">
        <p14:creationId xmlns:p14="http://schemas.microsoft.com/office/powerpoint/2010/main" val="1151966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6C9C7-C600-0A49-8A8D-BB07ABA3B8B6}"/>
              </a:ext>
            </a:extLst>
          </p:cNvPr>
          <p:cNvSpPr>
            <a:spLocks noGrp="1"/>
          </p:cNvSpPr>
          <p:nvPr>
            <p:ph type="title"/>
          </p:nvPr>
        </p:nvSpPr>
        <p:spPr/>
        <p:txBody>
          <a:bodyPr/>
          <a:lstStyle/>
          <a:p>
            <a:r>
              <a:rPr lang="en" altLang="zh-CN" dirty="0"/>
              <a:t>Control Block</a:t>
            </a:r>
            <a:endParaRPr kumimoji="1" lang="zh-CN" altLang="en-US" dirty="0"/>
          </a:p>
        </p:txBody>
      </p:sp>
      <p:pic>
        <p:nvPicPr>
          <p:cNvPr id="5" name="内容占位符 4">
            <a:extLst>
              <a:ext uri="{FF2B5EF4-FFF2-40B4-BE49-F238E27FC236}">
                <a16:creationId xmlns:a16="http://schemas.microsoft.com/office/drawing/2014/main" id="{737E69D2-E927-064A-8A84-4B026652474E}"/>
              </a:ext>
            </a:extLst>
          </p:cNvPr>
          <p:cNvPicPr>
            <a:picLocks noGrp="1" noChangeAspect="1"/>
          </p:cNvPicPr>
          <p:nvPr>
            <p:ph idx="1"/>
          </p:nvPr>
        </p:nvPicPr>
        <p:blipFill>
          <a:blip r:embed="rId3"/>
          <a:stretch>
            <a:fillRect/>
          </a:stretch>
        </p:blipFill>
        <p:spPr>
          <a:xfrm>
            <a:off x="7324976" y="2171700"/>
            <a:ext cx="3647824" cy="3581400"/>
          </a:xfrm>
          <a:prstGeom prst="rect">
            <a:avLst/>
          </a:prstGeom>
        </p:spPr>
      </p:pic>
      <p:pic>
        <p:nvPicPr>
          <p:cNvPr id="6" name="图片 5">
            <a:extLst>
              <a:ext uri="{FF2B5EF4-FFF2-40B4-BE49-F238E27FC236}">
                <a16:creationId xmlns:a16="http://schemas.microsoft.com/office/drawing/2014/main" id="{FDD366AC-A013-2342-9505-9A997E7C7704}"/>
              </a:ext>
            </a:extLst>
          </p:cNvPr>
          <p:cNvPicPr>
            <a:picLocks noChangeAspect="1"/>
          </p:cNvPicPr>
          <p:nvPr/>
        </p:nvPicPr>
        <p:blipFill>
          <a:blip r:embed="rId4"/>
          <a:stretch>
            <a:fillRect/>
          </a:stretch>
        </p:blipFill>
        <p:spPr>
          <a:xfrm>
            <a:off x="1446144" y="2355850"/>
            <a:ext cx="2102126" cy="577611"/>
          </a:xfrm>
          <a:prstGeom prst="rect">
            <a:avLst/>
          </a:prstGeom>
        </p:spPr>
      </p:pic>
      <p:pic>
        <p:nvPicPr>
          <p:cNvPr id="7" name="图片 6">
            <a:extLst>
              <a:ext uri="{FF2B5EF4-FFF2-40B4-BE49-F238E27FC236}">
                <a16:creationId xmlns:a16="http://schemas.microsoft.com/office/drawing/2014/main" id="{1168754C-2E54-954D-AFFD-779AC55C6E03}"/>
              </a:ext>
            </a:extLst>
          </p:cNvPr>
          <p:cNvPicPr>
            <a:picLocks noChangeAspect="1"/>
          </p:cNvPicPr>
          <p:nvPr/>
        </p:nvPicPr>
        <p:blipFill>
          <a:blip r:embed="rId5"/>
          <a:stretch>
            <a:fillRect/>
          </a:stretch>
        </p:blipFill>
        <p:spPr>
          <a:xfrm>
            <a:off x="1446144" y="3213100"/>
            <a:ext cx="1943099" cy="505035"/>
          </a:xfrm>
          <a:prstGeom prst="rect">
            <a:avLst/>
          </a:prstGeom>
        </p:spPr>
      </p:pic>
      <p:pic>
        <p:nvPicPr>
          <p:cNvPr id="8" name="图片 7">
            <a:extLst>
              <a:ext uri="{FF2B5EF4-FFF2-40B4-BE49-F238E27FC236}">
                <a16:creationId xmlns:a16="http://schemas.microsoft.com/office/drawing/2014/main" id="{9454848B-95DA-0A4C-B09E-52DB14DCE624}"/>
              </a:ext>
            </a:extLst>
          </p:cNvPr>
          <p:cNvPicPr>
            <a:picLocks noChangeAspect="1"/>
          </p:cNvPicPr>
          <p:nvPr/>
        </p:nvPicPr>
        <p:blipFill>
          <a:blip r:embed="rId6"/>
          <a:stretch>
            <a:fillRect/>
          </a:stretch>
        </p:blipFill>
        <p:spPr>
          <a:xfrm>
            <a:off x="1446144" y="3992289"/>
            <a:ext cx="5389553" cy="505035"/>
          </a:xfrm>
          <a:prstGeom prst="rect">
            <a:avLst/>
          </a:prstGeom>
        </p:spPr>
      </p:pic>
      <p:pic>
        <p:nvPicPr>
          <p:cNvPr id="9" name="图片 8">
            <a:extLst>
              <a:ext uri="{FF2B5EF4-FFF2-40B4-BE49-F238E27FC236}">
                <a16:creationId xmlns:a16="http://schemas.microsoft.com/office/drawing/2014/main" id="{3074677E-520B-0947-A579-D8C6FCAFD773}"/>
              </a:ext>
            </a:extLst>
          </p:cNvPr>
          <p:cNvPicPr>
            <a:picLocks noChangeAspect="1"/>
          </p:cNvPicPr>
          <p:nvPr/>
        </p:nvPicPr>
        <p:blipFill>
          <a:blip r:embed="rId7"/>
          <a:stretch>
            <a:fillRect/>
          </a:stretch>
        </p:blipFill>
        <p:spPr>
          <a:xfrm>
            <a:off x="1433780" y="4889500"/>
            <a:ext cx="3028890" cy="530836"/>
          </a:xfrm>
          <a:prstGeom prst="rect">
            <a:avLst/>
          </a:prstGeom>
        </p:spPr>
      </p:pic>
    </p:spTree>
    <p:extLst>
      <p:ext uri="{BB962C8B-B14F-4D97-AF65-F5344CB8AC3E}">
        <p14:creationId xmlns:p14="http://schemas.microsoft.com/office/powerpoint/2010/main" val="2322256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43F9F8-80E1-9446-ABF9-E8C88B62FEB9}"/>
              </a:ext>
            </a:extLst>
          </p:cNvPr>
          <p:cNvSpPr>
            <a:spLocks noGrp="1"/>
          </p:cNvSpPr>
          <p:nvPr>
            <p:ph type="title"/>
          </p:nvPr>
        </p:nvSpPr>
        <p:spPr/>
        <p:txBody>
          <a:bodyPr/>
          <a:lstStyle/>
          <a:p>
            <a:r>
              <a:rPr lang="en" altLang="zh-CN" dirty="0"/>
              <a:t>Experiment</a:t>
            </a:r>
            <a:endParaRPr kumimoji="1" lang="zh-CN" altLang="en-US" dirty="0"/>
          </a:p>
        </p:txBody>
      </p:sp>
      <p:pic>
        <p:nvPicPr>
          <p:cNvPr id="4" name="内容占位符 3">
            <a:extLst>
              <a:ext uri="{FF2B5EF4-FFF2-40B4-BE49-F238E27FC236}">
                <a16:creationId xmlns:a16="http://schemas.microsoft.com/office/drawing/2014/main" id="{22956649-4F0C-5D42-911D-850FBA9D5209}"/>
              </a:ext>
            </a:extLst>
          </p:cNvPr>
          <p:cNvPicPr>
            <a:picLocks noGrp="1" noChangeAspect="1"/>
          </p:cNvPicPr>
          <p:nvPr>
            <p:ph idx="1"/>
          </p:nvPr>
        </p:nvPicPr>
        <p:blipFill>
          <a:blip r:embed="rId2"/>
          <a:stretch>
            <a:fillRect/>
          </a:stretch>
        </p:blipFill>
        <p:spPr>
          <a:xfrm>
            <a:off x="2013578" y="2286000"/>
            <a:ext cx="8317243" cy="3581400"/>
          </a:xfrm>
          <a:prstGeom prst="rect">
            <a:avLst/>
          </a:prstGeom>
        </p:spPr>
      </p:pic>
    </p:spTree>
    <p:extLst>
      <p:ext uri="{BB962C8B-B14F-4D97-AF65-F5344CB8AC3E}">
        <p14:creationId xmlns:p14="http://schemas.microsoft.com/office/powerpoint/2010/main" val="4044800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709F0-6A27-6C4E-8AE1-B4BE87D86E32}"/>
              </a:ext>
            </a:extLst>
          </p:cNvPr>
          <p:cNvSpPr>
            <a:spLocks noGrp="1"/>
          </p:cNvSpPr>
          <p:nvPr>
            <p:ph type="title"/>
          </p:nvPr>
        </p:nvSpPr>
        <p:spPr/>
        <p:txBody>
          <a:bodyPr/>
          <a:lstStyle/>
          <a:p>
            <a:r>
              <a:rPr lang="en" altLang="zh-CN" dirty="0"/>
              <a:t>Experiment</a:t>
            </a:r>
            <a:endParaRPr kumimoji="1" lang="zh-CN" altLang="en-US" dirty="0"/>
          </a:p>
        </p:txBody>
      </p:sp>
      <p:pic>
        <p:nvPicPr>
          <p:cNvPr id="5" name="图片 4">
            <a:extLst>
              <a:ext uri="{FF2B5EF4-FFF2-40B4-BE49-F238E27FC236}">
                <a16:creationId xmlns:a16="http://schemas.microsoft.com/office/drawing/2014/main" id="{218689BB-A9A5-5D49-8AFA-EA15F7250709}"/>
              </a:ext>
            </a:extLst>
          </p:cNvPr>
          <p:cNvPicPr>
            <a:picLocks noChangeAspect="1"/>
          </p:cNvPicPr>
          <p:nvPr/>
        </p:nvPicPr>
        <p:blipFill>
          <a:blip r:embed="rId3"/>
          <a:stretch>
            <a:fillRect/>
          </a:stretch>
        </p:blipFill>
        <p:spPr>
          <a:xfrm>
            <a:off x="6172200" y="2171700"/>
            <a:ext cx="5231092" cy="3375163"/>
          </a:xfrm>
          <a:prstGeom prst="rect">
            <a:avLst/>
          </a:prstGeom>
        </p:spPr>
      </p:pic>
      <p:pic>
        <p:nvPicPr>
          <p:cNvPr id="7" name="内容占位符 3">
            <a:extLst>
              <a:ext uri="{FF2B5EF4-FFF2-40B4-BE49-F238E27FC236}">
                <a16:creationId xmlns:a16="http://schemas.microsoft.com/office/drawing/2014/main" id="{226A1B79-52E2-EC4C-8314-EB23A06B721A}"/>
              </a:ext>
            </a:extLst>
          </p:cNvPr>
          <p:cNvPicPr>
            <a:picLocks noChangeAspect="1"/>
          </p:cNvPicPr>
          <p:nvPr/>
        </p:nvPicPr>
        <p:blipFill>
          <a:blip r:embed="rId4"/>
          <a:stretch>
            <a:fillRect/>
          </a:stretch>
        </p:blipFill>
        <p:spPr>
          <a:xfrm>
            <a:off x="1371600" y="2068582"/>
            <a:ext cx="4081742" cy="3581400"/>
          </a:xfrm>
          <a:prstGeom prst="rect">
            <a:avLst/>
          </a:prstGeom>
        </p:spPr>
      </p:pic>
    </p:spTree>
    <p:extLst>
      <p:ext uri="{BB962C8B-B14F-4D97-AF65-F5344CB8AC3E}">
        <p14:creationId xmlns:p14="http://schemas.microsoft.com/office/powerpoint/2010/main" val="403698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709F0-6A27-6C4E-8AE1-B4BE87D86E32}"/>
              </a:ext>
            </a:extLst>
          </p:cNvPr>
          <p:cNvSpPr>
            <a:spLocks noGrp="1"/>
          </p:cNvSpPr>
          <p:nvPr>
            <p:ph type="title"/>
          </p:nvPr>
        </p:nvSpPr>
        <p:spPr/>
        <p:txBody>
          <a:bodyPr/>
          <a:lstStyle/>
          <a:p>
            <a:r>
              <a:rPr lang="en" altLang="zh-CN" dirty="0"/>
              <a:t>Experiment</a:t>
            </a:r>
            <a:endParaRPr kumimoji="1" lang="zh-CN" altLang="en-US" dirty="0"/>
          </a:p>
        </p:txBody>
      </p:sp>
      <p:sp>
        <p:nvSpPr>
          <p:cNvPr id="6" name="内容占位符 5">
            <a:extLst>
              <a:ext uri="{FF2B5EF4-FFF2-40B4-BE49-F238E27FC236}">
                <a16:creationId xmlns:a16="http://schemas.microsoft.com/office/drawing/2014/main" id="{6DBF4381-EB1C-1544-B42E-F5DBEFEC282B}"/>
              </a:ext>
            </a:extLst>
          </p:cNvPr>
          <p:cNvSpPr>
            <a:spLocks noGrp="1"/>
          </p:cNvSpPr>
          <p:nvPr>
            <p:ph idx="1"/>
          </p:nvPr>
        </p:nvSpPr>
        <p:spPr/>
        <p:txBody>
          <a:bodyPr/>
          <a:lstStyle/>
          <a:p>
            <a:r>
              <a:rPr lang="en" altLang="zh-CN" dirty="0"/>
              <a:t>Online A/B Testing</a:t>
            </a:r>
          </a:p>
          <a:p>
            <a:pPr lvl="1"/>
            <a:endParaRPr lang="zh-CN" altLang="en-US" dirty="0"/>
          </a:p>
        </p:txBody>
      </p:sp>
      <p:pic>
        <p:nvPicPr>
          <p:cNvPr id="3" name="图片 2">
            <a:extLst>
              <a:ext uri="{FF2B5EF4-FFF2-40B4-BE49-F238E27FC236}">
                <a16:creationId xmlns:a16="http://schemas.microsoft.com/office/drawing/2014/main" id="{ED564DCD-8956-2E41-9EE9-713E6E0BF0C1}"/>
              </a:ext>
            </a:extLst>
          </p:cNvPr>
          <p:cNvPicPr>
            <a:picLocks noChangeAspect="1"/>
          </p:cNvPicPr>
          <p:nvPr/>
        </p:nvPicPr>
        <p:blipFill>
          <a:blip r:embed="rId3"/>
          <a:stretch>
            <a:fillRect/>
          </a:stretch>
        </p:blipFill>
        <p:spPr>
          <a:xfrm>
            <a:off x="4552950" y="3549650"/>
            <a:ext cx="3086100" cy="1054100"/>
          </a:xfrm>
          <a:prstGeom prst="rect">
            <a:avLst/>
          </a:prstGeom>
        </p:spPr>
      </p:pic>
    </p:spTree>
    <p:extLst>
      <p:ext uri="{BB962C8B-B14F-4D97-AF65-F5344CB8AC3E}">
        <p14:creationId xmlns:p14="http://schemas.microsoft.com/office/powerpoint/2010/main" val="1908421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D145A7-64F6-F048-B318-F03179B03C98}"/>
              </a:ext>
            </a:extLst>
          </p:cNvPr>
          <p:cNvSpPr>
            <a:spLocks noGrp="1"/>
          </p:cNvSpPr>
          <p:nvPr>
            <p:ph type="title"/>
          </p:nvPr>
        </p:nvSpPr>
        <p:spPr/>
        <p:txBody>
          <a:bodyPr/>
          <a:lstStyle/>
          <a:p>
            <a:r>
              <a:rPr lang="en" altLang="zh-CN" dirty="0"/>
              <a:t>Experiment</a:t>
            </a:r>
            <a:endParaRPr kumimoji="1" lang="zh-CN" altLang="en-US" dirty="0"/>
          </a:p>
        </p:txBody>
      </p:sp>
      <p:pic>
        <p:nvPicPr>
          <p:cNvPr id="4" name="内容占位符 3">
            <a:extLst>
              <a:ext uri="{FF2B5EF4-FFF2-40B4-BE49-F238E27FC236}">
                <a16:creationId xmlns:a16="http://schemas.microsoft.com/office/drawing/2014/main" id="{06C2C0F3-1C12-134A-8AAF-2C2B7F4F61B4}"/>
              </a:ext>
            </a:extLst>
          </p:cNvPr>
          <p:cNvPicPr>
            <a:picLocks noGrp="1" noChangeAspect="1"/>
          </p:cNvPicPr>
          <p:nvPr>
            <p:ph idx="1"/>
          </p:nvPr>
        </p:nvPicPr>
        <p:blipFill>
          <a:blip r:embed="rId2"/>
          <a:stretch>
            <a:fillRect/>
          </a:stretch>
        </p:blipFill>
        <p:spPr>
          <a:xfrm>
            <a:off x="1371600" y="1977887"/>
            <a:ext cx="6169140" cy="3960298"/>
          </a:xfrm>
          <a:prstGeom prst="rect">
            <a:avLst/>
          </a:prstGeom>
        </p:spPr>
      </p:pic>
      <p:pic>
        <p:nvPicPr>
          <p:cNvPr id="5" name="图片 4">
            <a:extLst>
              <a:ext uri="{FF2B5EF4-FFF2-40B4-BE49-F238E27FC236}">
                <a16:creationId xmlns:a16="http://schemas.microsoft.com/office/drawing/2014/main" id="{83909F93-F74C-E443-A8AF-B459E512B532}"/>
              </a:ext>
            </a:extLst>
          </p:cNvPr>
          <p:cNvPicPr>
            <a:picLocks noChangeAspect="1"/>
          </p:cNvPicPr>
          <p:nvPr/>
        </p:nvPicPr>
        <p:blipFill>
          <a:blip r:embed="rId3"/>
          <a:stretch>
            <a:fillRect/>
          </a:stretch>
        </p:blipFill>
        <p:spPr>
          <a:xfrm>
            <a:off x="8378686" y="2784169"/>
            <a:ext cx="3081958" cy="2357782"/>
          </a:xfrm>
          <a:prstGeom prst="rect">
            <a:avLst/>
          </a:prstGeom>
        </p:spPr>
      </p:pic>
    </p:spTree>
    <p:extLst>
      <p:ext uri="{BB962C8B-B14F-4D97-AF65-F5344CB8AC3E}">
        <p14:creationId xmlns:p14="http://schemas.microsoft.com/office/powerpoint/2010/main" val="780805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92E92-4C12-AF4F-9B53-9D01ABE08AE2}"/>
              </a:ext>
            </a:extLst>
          </p:cNvPr>
          <p:cNvSpPr>
            <a:spLocks noGrp="1"/>
          </p:cNvSpPr>
          <p:nvPr>
            <p:ph type="title"/>
          </p:nvPr>
        </p:nvSpPr>
        <p:spPr/>
        <p:txBody>
          <a:bodyPr/>
          <a:lstStyle/>
          <a:p>
            <a:r>
              <a:rPr kumimoji="1" lang="en-US" altLang="zh-CN" dirty="0"/>
              <a:t>Conclusion</a:t>
            </a:r>
            <a:endParaRPr kumimoji="1" lang="zh-CN" altLang="en-US" dirty="0"/>
          </a:p>
        </p:txBody>
      </p:sp>
    </p:spTree>
    <p:extLst>
      <p:ext uri="{BB962C8B-B14F-4D97-AF65-F5344CB8AC3E}">
        <p14:creationId xmlns:p14="http://schemas.microsoft.com/office/powerpoint/2010/main" val="1655037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AA6E2-9C6C-A444-B2E9-C0D4B05F2B18}"/>
              </a:ext>
            </a:extLst>
          </p:cNvPr>
          <p:cNvSpPr>
            <a:spLocks noGrp="1"/>
          </p:cNvSpPr>
          <p:nvPr>
            <p:ph type="title"/>
          </p:nvPr>
        </p:nvSpPr>
        <p:spPr>
          <a:xfrm>
            <a:off x="1694329" y="2191871"/>
            <a:ext cx="9601200" cy="1485900"/>
          </a:xfrm>
        </p:spPr>
        <p:txBody>
          <a:bodyPr>
            <a:normAutofit fontScale="90000"/>
          </a:bodyPr>
          <a:lstStyle/>
          <a:p>
            <a:pPr algn="ctr"/>
            <a:r>
              <a:rPr kumimoji="1" lang="en" altLang="zh-CN" sz="4000" dirty="0"/>
              <a:t>POG: Personalized Outfit Generation for Fashion Recommendation at Alibaba </a:t>
            </a:r>
            <a:r>
              <a:rPr kumimoji="1" lang="en" altLang="zh-CN" sz="4000" dirty="0" err="1"/>
              <a:t>iFashion</a:t>
            </a:r>
            <a:br>
              <a:rPr kumimoji="1" lang="en" altLang="zh-CN" dirty="0"/>
            </a:br>
            <a:endParaRPr kumimoji="1" lang="zh-CN" altLang="en-US" dirty="0"/>
          </a:p>
        </p:txBody>
      </p:sp>
      <p:sp>
        <p:nvSpPr>
          <p:cNvPr id="3" name="内容占位符 2">
            <a:extLst>
              <a:ext uri="{FF2B5EF4-FFF2-40B4-BE49-F238E27FC236}">
                <a16:creationId xmlns:a16="http://schemas.microsoft.com/office/drawing/2014/main" id="{365B1F84-517E-8E4A-B7FC-A5688387EEBF}"/>
              </a:ext>
            </a:extLst>
          </p:cNvPr>
          <p:cNvSpPr>
            <a:spLocks noGrp="1"/>
          </p:cNvSpPr>
          <p:nvPr>
            <p:ph idx="1"/>
          </p:nvPr>
        </p:nvSpPr>
        <p:spPr>
          <a:xfrm>
            <a:off x="2963731" y="3759798"/>
            <a:ext cx="7062395" cy="650838"/>
          </a:xfrm>
        </p:spPr>
        <p:txBody>
          <a:bodyPr>
            <a:normAutofit lnSpcReduction="10000"/>
          </a:bodyPr>
          <a:lstStyle/>
          <a:p>
            <a:pPr marL="0" indent="0" algn="ctr">
              <a:buNone/>
            </a:pPr>
            <a:r>
              <a:rPr lang="en" altLang="zh-CN" dirty="0">
                <a:latin typeface="+mj-ea"/>
                <a:ea typeface="+mj-ea"/>
              </a:rPr>
              <a:t>Wen Chen, </a:t>
            </a:r>
            <a:r>
              <a:rPr lang="en" altLang="zh-CN" dirty="0" err="1">
                <a:latin typeface="+mj-ea"/>
                <a:ea typeface="+mj-ea"/>
              </a:rPr>
              <a:t>Pipei</a:t>
            </a:r>
            <a:r>
              <a:rPr lang="en" altLang="zh-CN" dirty="0">
                <a:latin typeface="+mj-ea"/>
                <a:ea typeface="+mj-ea"/>
              </a:rPr>
              <a:t> Huang</a:t>
            </a:r>
            <a:r>
              <a:rPr lang="en-US" altLang="zh-CN" dirty="0">
                <a:latin typeface="+mj-ea"/>
                <a:ea typeface="+mj-ea"/>
              </a:rPr>
              <a:t>,</a:t>
            </a:r>
            <a:r>
              <a:rPr lang="zh-CN" altLang="en-US" dirty="0">
                <a:latin typeface="+mj-ea"/>
                <a:ea typeface="+mj-ea"/>
              </a:rPr>
              <a:t> </a:t>
            </a:r>
            <a:r>
              <a:rPr lang="en" altLang="zh-CN" dirty="0">
                <a:latin typeface="+mj-ea"/>
                <a:ea typeface="+mj-ea"/>
              </a:rPr>
              <a:t>Jiaming Xu, Xin Guo, Cheng Guo, Fei Sun, Chao Li, Andreas </a:t>
            </a:r>
            <a:r>
              <a:rPr lang="en" altLang="zh-CN" dirty="0" err="1">
                <a:latin typeface="+mj-ea"/>
                <a:ea typeface="+mj-ea"/>
              </a:rPr>
              <a:t>Pfadler</a:t>
            </a:r>
            <a:r>
              <a:rPr lang="en" altLang="zh-CN" dirty="0">
                <a:latin typeface="+mj-ea"/>
                <a:ea typeface="+mj-ea"/>
              </a:rPr>
              <a:t>, Huan Zhao, </a:t>
            </a:r>
            <a:r>
              <a:rPr lang="en" altLang="zh-CN" dirty="0" err="1">
                <a:latin typeface="+mj-ea"/>
                <a:ea typeface="+mj-ea"/>
              </a:rPr>
              <a:t>Binqiang</a:t>
            </a:r>
            <a:r>
              <a:rPr lang="en" altLang="zh-CN" dirty="0">
                <a:latin typeface="+mj-ea"/>
                <a:ea typeface="+mj-ea"/>
              </a:rPr>
              <a:t> Zhao</a:t>
            </a:r>
            <a:endParaRPr lang="zh-CN" altLang="en-US" b="1" dirty="0">
              <a:solidFill>
                <a:schemeClr val="tx1">
                  <a:lumMod val="65000"/>
                  <a:lumOff val="35000"/>
                </a:schemeClr>
              </a:solidFill>
              <a:latin typeface="+mj-ea"/>
              <a:ea typeface="+mj-ea"/>
              <a:sym typeface="+mn-ea"/>
            </a:endParaRPr>
          </a:p>
          <a:p>
            <a:endParaRPr kumimoji="1" lang="zh-CN" altLang="en-US" dirty="0"/>
          </a:p>
        </p:txBody>
      </p:sp>
    </p:spTree>
    <p:extLst>
      <p:ext uri="{BB962C8B-B14F-4D97-AF65-F5344CB8AC3E}">
        <p14:creationId xmlns:p14="http://schemas.microsoft.com/office/powerpoint/2010/main" val="340719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3D3BBC-FAA3-204C-9C16-6EE4379B3A2C}"/>
              </a:ext>
            </a:extLst>
          </p:cNvPr>
          <p:cNvSpPr>
            <a:spLocks noGrp="1"/>
          </p:cNvSpPr>
          <p:nvPr>
            <p:ph type="title"/>
          </p:nvPr>
        </p:nvSpPr>
        <p:spPr>
          <a:xfrm>
            <a:off x="1484243" y="3021495"/>
            <a:ext cx="9601200" cy="1485900"/>
          </a:xfrm>
        </p:spPr>
        <p:txBody>
          <a:bodyPr/>
          <a:lstStyle/>
          <a:p>
            <a:pPr algn="ctr"/>
            <a:r>
              <a:rPr kumimoji="1" lang="en-US" altLang="zh-CN" dirty="0"/>
              <a:t>Thank</a:t>
            </a:r>
            <a:r>
              <a:rPr kumimoji="1" lang="zh-CN" altLang="en-US" dirty="0"/>
              <a:t> </a:t>
            </a:r>
            <a:r>
              <a:rPr kumimoji="1" lang="en-US" altLang="zh-CN" dirty="0"/>
              <a:t>you</a:t>
            </a:r>
            <a:r>
              <a:rPr kumimoji="1" lang="zh-CN" altLang="en-US" dirty="0"/>
              <a:t> ！</a:t>
            </a:r>
          </a:p>
        </p:txBody>
      </p:sp>
    </p:spTree>
    <p:extLst>
      <p:ext uri="{BB962C8B-B14F-4D97-AF65-F5344CB8AC3E}">
        <p14:creationId xmlns:p14="http://schemas.microsoft.com/office/powerpoint/2010/main" val="778036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F5EC-25C8-5A4C-B448-562F84627C1D}"/>
              </a:ext>
            </a:extLst>
          </p:cNvPr>
          <p:cNvSpPr>
            <a:spLocks noGrp="1"/>
          </p:cNvSpPr>
          <p:nvPr>
            <p:ph type="title"/>
          </p:nvPr>
        </p:nvSpPr>
        <p:spPr/>
        <p:txBody>
          <a:bodyPr/>
          <a:lstStyle/>
          <a:p>
            <a:r>
              <a:rPr kumimoji="1" lang="en-US" altLang="zh-CN" dirty="0"/>
              <a:t>Motivations</a:t>
            </a:r>
            <a:endParaRPr kumimoji="1" lang="zh-CN" altLang="en-US" dirty="0"/>
          </a:p>
        </p:txBody>
      </p:sp>
      <p:sp>
        <p:nvSpPr>
          <p:cNvPr id="3" name="内容占位符 2">
            <a:extLst>
              <a:ext uri="{FF2B5EF4-FFF2-40B4-BE49-F238E27FC236}">
                <a16:creationId xmlns:a16="http://schemas.microsoft.com/office/drawing/2014/main" id="{8296CA3D-BBC0-7943-8CEE-299A4388FFE4}"/>
              </a:ext>
            </a:extLst>
          </p:cNvPr>
          <p:cNvSpPr>
            <a:spLocks noGrp="1"/>
          </p:cNvSpPr>
          <p:nvPr>
            <p:ph idx="1"/>
          </p:nvPr>
        </p:nvSpPr>
        <p:spPr/>
        <p:txBody>
          <a:bodyPr/>
          <a:lstStyle/>
          <a:p>
            <a:r>
              <a:rPr kumimoji="1" lang="en" altLang="zh-CN" dirty="0"/>
              <a:t>Increasing demand for fashion recommendation raises a lot of challenges for online shopping platforms and fashion communities.</a:t>
            </a:r>
          </a:p>
          <a:p>
            <a:r>
              <a:rPr lang="en" altLang="zh-CN" dirty="0"/>
              <a:t>In particular, there exist two requirements for fashion outfit recommendation: the Compatibility of the generated fashion outfits, and the Personalization in the recommendation process.</a:t>
            </a:r>
          </a:p>
        </p:txBody>
      </p:sp>
      <p:pic>
        <p:nvPicPr>
          <p:cNvPr id="4" name="图片 3">
            <a:extLst>
              <a:ext uri="{FF2B5EF4-FFF2-40B4-BE49-F238E27FC236}">
                <a16:creationId xmlns:a16="http://schemas.microsoft.com/office/drawing/2014/main" id="{A7E08E0E-AD59-F141-9B36-79014B206B05}"/>
              </a:ext>
            </a:extLst>
          </p:cNvPr>
          <p:cNvPicPr>
            <a:picLocks noChangeAspect="1"/>
          </p:cNvPicPr>
          <p:nvPr/>
        </p:nvPicPr>
        <p:blipFill>
          <a:blip r:embed="rId3"/>
          <a:stretch>
            <a:fillRect/>
          </a:stretch>
        </p:blipFill>
        <p:spPr>
          <a:xfrm>
            <a:off x="4037296" y="4607737"/>
            <a:ext cx="4117407" cy="1259663"/>
          </a:xfrm>
          <a:prstGeom prst="rect">
            <a:avLst/>
          </a:prstGeom>
        </p:spPr>
      </p:pic>
    </p:spTree>
    <p:extLst>
      <p:ext uri="{BB962C8B-B14F-4D97-AF65-F5344CB8AC3E}">
        <p14:creationId xmlns:p14="http://schemas.microsoft.com/office/powerpoint/2010/main" val="224081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348803-554B-3A4A-B50E-9BDED756FE45}"/>
              </a:ext>
            </a:extLst>
          </p:cNvPr>
          <p:cNvSpPr>
            <a:spLocks noGrp="1"/>
          </p:cNvSpPr>
          <p:nvPr>
            <p:ph type="title"/>
          </p:nvPr>
        </p:nvSpPr>
        <p:spPr/>
        <p:txBody>
          <a:bodyPr/>
          <a:lstStyle/>
          <a:p>
            <a:r>
              <a:rPr kumimoji="1" lang="en" altLang="zh-CN" dirty="0"/>
              <a:t>Contributions</a:t>
            </a:r>
            <a:endParaRPr kumimoji="1" lang="zh-CN" altLang="en-US" dirty="0"/>
          </a:p>
        </p:txBody>
      </p:sp>
      <p:sp>
        <p:nvSpPr>
          <p:cNvPr id="3" name="内容占位符 2">
            <a:extLst>
              <a:ext uri="{FF2B5EF4-FFF2-40B4-BE49-F238E27FC236}">
                <a16:creationId xmlns:a16="http://schemas.microsoft.com/office/drawing/2014/main" id="{1A4DA97A-1EF2-7340-93F4-3CCDE4DD1A4F}"/>
              </a:ext>
            </a:extLst>
          </p:cNvPr>
          <p:cNvSpPr>
            <a:spLocks noGrp="1"/>
          </p:cNvSpPr>
          <p:nvPr>
            <p:ph idx="1"/>
          </p:nvPr>
        </p:nvSpPr>
        <p:spPr/>
        <p:txBody>
          <a:bodyPr/>
          <a:lstStyle/>
          <a:p>
            <a:r>
              <a:rPr lang="en" altLang="zh-CN" dirty="0"/>
              <a:t>Personalized Outfit Generation (POG) model</a:t>
            </a:r>
          </a:p>
          <a:p>
            <a:r>
              <a:rPr lang="en" altLang="zh-CN" dirty="0"/>
              <a:t>significantly outperforms other alternative methods</a:t>
            </a:r>
          </a:p>
          <a:p>
            <a:r>
              <a:rPr lang="en" altLang="zh-CN" dirty="0"/>
              <a:t>deploy POG on the real-world outfit generation platform Dida</a:t>
            </a:r>
          </a:p>
          <a:p>
            <a:r>
              <a:rPr lang="en" altLang="zh-CN" dirty="0"/>
              <a:t>release a dataset</a:t>
            </a:r>
            <a:endParaRPr kumimoji="1" lang="zh-CN" altLang="en-US" dirty="0"/>
          </a:p>
        </p:txBody>
      </p:sp>
    </p:spTree>
    <p:extLst>
      <p:ext uri="{BB962C8B-B14F-4D97-AF65-F5344CB8AC3E}">
        <p14:creationId xmlns:p14="http://schemas.microsoft.com/office/powerpoint/2010/main" val="942167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9BAE4-A8A3-A14A-B48D-00714EE4AFE2}"/>
              </a:ext>
            </a:extLst>
          </p:cNvPr>
          <p:cNvSpPr>
            <a:spLocks noGrp="1"/>
          </p:cNvSpPr>
          <p:nvPr>
            <p:ph type="title"/>
          </p:nvPr>
        </p:nvSpPr>
        <p:spPr/>
        <p:txBody>
          <a:bodyPr/>
          <a:lstStyle/>
          <a:p>
            <a:r>
              <a:rPr kumimoji="1" lang="en-US" altLang="zh-CN" dirty="0"/>
              <a:t>Model</a:t>
            </a:r>
            <a:endParaRPr kumimoji="1" lang="zh-CN" altLang="en-US" dirty="0"/>
          </a:p>
        </p:txBody>
      </p:sp>
      <p:sp>
        <p:nvSpPr>
          <p:cNvPr id="3" name="内容占位符 2">
            <a:extLst>
              <a:ext uri="{FF2B5EF4-FFF2-40B4-BE49-F238E27FC236}">
                <a16:creationId xmlns:a16="http://schemas.microsoft.com/office/drawing/2014/main" id="{912630FC-AC12-3F4E-A3EB-36819B5CB5F3}"/>
              </a:ext>
            </a:extLst>
          </p:cNvPr>
          <p:cNvSpPr>
            <a:spLocks noGrp="1"/>
          </p:cNvSpPr>
          <p:nvPr>
            <p:ph idx="1"/>
          </p:nvPr>
        </p:nvSpPr>
        <p:spPr/>
        <p:txBody>
          <a:bodyPr/>
          <a:lstStyle/>
          <a:p>
            <a:r>
              <a:rPr lang="en" altLang="zh-CN" dirty="0"/>
              <a:t>Multi-modal Embedding</a:t>
            </a:r>
          </a:p>
          <a:p>
            <a:r>
              <a:rPr lang="en" altLang="zh-CN" dirty="0"/>
              <a:t>Fashion Outfit Model</a:t>
            </a:r>
          </a:p>
          <a:p>
            <a:r>
              <a:rPr lang="en" altLang="zh-CN" dirty="0"/>
              <a:t>Personalized Outfit Generation Model</a:t>
            </a:r>
          </a:p>
          <a:p>
            <a:r>
              <a:rPr lang="en" altLang="zh-CN" dirty="0"/>
              <a:t>Dida Platform</a:t>
            </a:r>
          </a:p>
          <a:p>
            <a:endParaRPr kumimoji="1" lang="zh-CN" altLang="en-US" dirty="0"/>
          </a:p>
        </p:txBody>
      </p:sp>
    </p:spTree>
    <p:extLst>
      <p:ext uri="{BB962C8B-B14F-4D97-AF65-F5344CB8AC3E}">
        <p14:creationId xmlns:p14="http://schemas.microsoft.com/office/powerpoint/2010/main" val="4168370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311A3-5138-4546-986B-0853BE83B8FC}"/>
              </a:ext>
            </a:extLst>
          </p:cNvPr>
          <p:cNvSpPr>
            <a:spLocks noGrp="1"/>
          </p:cNvSpPr>
          <p:nvPr>
            <p:ph type="title"/>
          </p:nvPr>
        </p:nvSpPr>
        <p:spPr/>
        <p:txBody>
          <a:bodyPr/>
          <a:lstStyle/>
          <a:p>
            <a:r>
              <a:rPr lang="en" altLang="zh-CN" dirty="0"/>
              <a:t>Multi-modal Embedding</a:t>
            </a:r>
            <a:endParaRPr kumimoji="1" lang="zh-CN" altLang="en-US" dirty="0"/>
          </a:p>
        </p:txBody>
      </p:sp>
      <p:sp>
        <p:nvSpPr>
          <p:cNvPr id="3" name="内容占位符 2">
            <a:extLst>
              <a:ext uri="{FF2B5EF4-FFF2-40B4-BE49-F238E27FC236}">
                <a16:creationId xmlns:a16="http://schemas.microsoft.com/office/drawing/2014/main" id="{9296F5A2-F191-C14F-A9FB-EED9511F9616}"/>
              </a:ext>
            </a:extLst>
          </p:cNvPr>
          <p:cNvSpPr>
            <a:spLocks noGrp="1"/>
          </p:cNvSpPr>
          <p:nvPr>
            <p:ph idx="1"/>
          </p:nvPr>
        </p:nvSpPr>
        <p:spPr/>
        <p:txBody>
          <a:bodyPr/>
          <a:lstStyle/>
          <a:p>
            <a:r>
              <a:rPr lang="en" altLang="zh-CN" dirty="0"/>
              <a:t>dense vector encoding the white background picture of the item from a CNN model</a:t>
            </a:r>
          </a:p>
          <a:p>
            <a:r>
              <a:rPr lang="en" altLang="zh-CN" dirty="0"/>
              <a:t>dense vector encoding the title of the item obtained from a </a:t>
            </a:r>
            <a:r>
              <a:rPr lang="en" altLang="zh-CN" dirty="0" err="1"/>
              <a:t>TextCNN</a:t>
            </a:r>
            <a:r>
              <a:rPr lang="en" altLang="zh-CN" dirty="0"/>
              <a:t> network, which has been pre-trained to predict an item’s leaf category based on its title</a:t>
            </a:r>
          </a:p>
          <a:p>
            <a:r>
              <a:rPr lang="en" altLang="zh-CN" dirty="0"/>
              <a:t>dense vector encoding a collaborative filtering signal for the item using Alibaba’s proprietary Behemoth Graph Embedding platform</a:t>
            </a:r>
          </a:p>
        </p:txBody>
      </p:sp>
    </p:spTree>
    <p:extLst>
      <p:ext uri="{BB962C8B-B14F-4D97-AF65-F5344CB8AC3E}">
        <p14:creationId xmlns:p14="http://schemas.microsoft.com/office/powerpoint/2010/main" val="648506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70420-C850-6C46-B883-B75C1D4F9A55}"/>
              </a:ext>
            </a:extLst>
          </p:cNvPr>
          <p:cNvSpPr>
            <a:spLocks noGrp="1"/>
          </p:cNvSpPr>
          <p:nvPr>
            <p:ph type="title"/>
          </p:nvPr>
        </p:nvSpPr>
        <p:spPr/>
        <p:txBody>
          <a:bodyPr/>
          <a:lstStyle/>
          <a:p>
            <a:r>
              <a:rPr lang="en" altLang="zh-CN" dirty="0"/>
              <a:t>Fashion Outfit Model</a:t>
            </a:r>
            <a:endParaRPr kumimoji="1" lang="zh-CN" altLang="en-US" dirty="0"/>
          </a:p>
        </p:txBody>
      </p:sp>
      <p:sp>
        <p:nvSpPr>
          <p:cNvPr id="3" name="内容占位符 2">
            <a:extLst>
              <a:ext uri="{FF2B5EF4-FFF2-40B4-BE49-F238E27FC236}">
                <a16:creationId xmlns:a16="http://schemas.microsoft.com/office/drawing/2014/main" id="{86DEFF41-796F-4243-8205-1BBD040AA5B2}"/>
              </a:ext>
            </a:extLst>
          </p:cNvPr>
          <p:cNvSpPr>
            <a:spLocks noGrp="1"/>
          </p:cNvSpPr>
          <p:nvPr>
            <p:ph idx="1"/>
          </p:nvPr>
        </p:nvSpPr>
        <p:spPr>
          <a:xfrm>
            <a:off x="1371600" y="2286000"/>
            <a:ext cx="10149840" cy="3581400"/>
          </a:xfrm>
        </p:spPr>
        <p:txBody>
          <a:bodyPr/>
          <a:lstStyle/>
          <a:p>
            <a:r>
              <a:rPr lang="en" altLang="zh-CN" dirty="0"/>
              <a:t>a masked item prediction task based on a bidirectional Transformer encoder architecture</a:t>
            </a:r>
          </a:p>
          <a:p>
            <a:endParaRPr kumimoji="1" lang="zh-CN" altLang="en-US" dirty="0"/>
          </a:p>
        </p:txBody>
      </p:sp>
      <p:pic>
        <p:nvPicPr>
          <p:cNvPr id="4" name="图片 3">
            <a:extLst>
              <a:ext uri="{FF2B5EF4-FFF2-40B4-BE49-F238E27FC236}">
                <a16:creationId xmlns:a16="http://schemas.microsoft.com/office/drawing/2014/main" id="{6B805019-9120-1D4F-AEF9-15A93BA6D970}"/>
              </a:ext>
            </a:extLst>
          </p:cNvPr>
          <p:cNvPicPr>
            <a:picLocks noChangeAspect="1"/>
          </p:cNvPicPr>
          <p:nvPr/>
        </p:nvPicPr>
        <p:blipFill>
          <a:blip r:embed="rId2"/>
          <a:stretch>
            <a:fillRect/>
          </a:stretch>
        </p:blipFill>
        <p:spPr>
          <a:xfrm>
            <a:off x="1571983" y="3169119"/>
            <a:ext cx="9749073" cy="2552700"/>
          </a:xfrm>
          <a:prstGeom prst="rect">
            <a:avLst/>
          </a:prstGeom>
        </p:spPr>
      </p:pic>
    </p:spTree>
    <p:extLst>
      <p:ext uri="{BB962C8B-B14F-4D97-AF65-F5344CB8AC3E}">
        <p14:creationId xmlns:p14="http://schemas.microsoft.com/office/powerpoint/2010/main" val="2891245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70420-C850-6C46-B883-B75C1D4F9A55}"/>
              </a:ext>
            </a:extLst>
          </p:cNvPr>
          <p:cNvSpPr>
            <a:spLocks noGrp="1"/>
          </p:cNvSpPr>
          <p:nvPr>
            <p:ph type="title"/>
          </p:nvPr>
        </p:nvSpPr>
        <p:spPr/>
        <p:txBody>
          <a:bodyPr/>
          <a:lstStyle/>
          <a:p>
            <a:r>
              <a:rPr lang="en" altLang="zh-CN" dirty="0"/>
              <a:t>Fashion Outfit Model</a:t>
            </a:r>
            <a:endParaRPr kumimoji="1" lang="zh-CN" altLang="en-US" dirty="0"/>
          </a:p>
        </p:txBody>
      </p:sp>
      <p:pic>
        <p:nvPicPr>
          <p:cNvPr id="5" name="图片 4">
            <a:extLst>
              <a:ext uri="{FF2B5EF4-FFF2-40B4-BE49-F238E27FC236}">
                <a16:creationId xmlns:a16="http://schemas.microsoft.com/office/drawing/2014/main" id="{F4B1234E-A9D8-BB43-A738-0AC65533AF3C}"/>
              </a:ext>
            </a:extLst>
          </p:cNvPr>
          <p:cNvPicPr>
            <a:picLocks noChangeAspect="1"/>
          </p:cNvPicPr>
          <p:nvPr/>
        </p:nvPicPr>
        <p:blipFill>
          <a:blip r:embed="rId3"/>
          <a:stretch>
            <a:fillRect/>
          </a:stretch>
        </p:blipFill>
        <p:spPr>
          <a:xfrm>
            <a:off x="1371600" y="2426971"/>
            <a:ext cx="3494305" cy="648341"/>
          </a:xfrm>
          <a:prstGeom prst="rect">
            <a:avLst/>
          </a:prstGeom>
        </p:spPr>
      </p:pic>
      <p:pic>
        <p:nvPicPr>
          <p:cNvPr id="8" name="图片 7">
            <a:extLst>
              <a:ext uri="{FF2B5EF4-FFF2-40B4-BE49-F238E27FC236}">
                <a16:creationId xmlns:a16="http://schemas.microsoft.com/office/drawing/2014/main" id="{D6F153AB-129F-E94A-8CF7-FD05BE05DACB}"/>
              </a:ext>
            </a:extLst>
          </p:cNvPr>
          <p:cNvPicPr>
            <a:picLocks noChangeAspect="1"/>
          </p:cNvPicPr>
          <p:nvPr/>
        </p:nvPicPr>
        <p:blipFill>
          <a:blip r:embed="rId4"/>
          <a:stretch>
            <a:fillRect/>
          </a:stretch>
        </p:blipFill>
        <p:spPr>
          <a:xfrm>
            <a:off x="5512094" y="2983974"/>
            <a:ext cx="6190561" cy="1620938"/>
          </a:xfrm>
          <a:prstGeom prst="rect">
            <a:avLst/>
          </a:prstGeom>
        </p:spPr>
      </p:pic>
      <p:pic>
        <p:nvPicPr>
          <p:cNvPr id="9" name="图片 8">
            <a:extLst>
              <a:ext uri="{FF2B5EF4-FFF2-40B4-BE49-F238E27FC236}">
                <a16:creationId xmlns:a16="http://schemas.microsoft.com/office/drawing/2014/main" id="{51C09597-1C80-A149-84E7-D6B4F1C1FE8B}"/>
              </a:ext>
            </a:extLst>
          </p:cNvPr>
          <p:cNvPicPr>
            <a:picLocks noChangeAspect="1"/>
          </p:cNvPicPr>
          <p:nvPr/>
        </p:nvPicPr>
        <p:blipFill>
          <a:blip r:embed="rId5"/>
          <a:stretch>
            <a:fillRect/>
          </a:stretch>
        </p:blipFill>
        <p:spPr>
          <a:xfrm>
            <a:off x="1371600" y="3273742"/>
            <a:ext cx="3664988" cy="354943"/>
          </a:xfrm>
          <a:prstGeom prst="rect">
            <a:avLst/>
          </a:prstGeom>
        </p:spPr>
      </p:pic>
      <p:pic>
        <p:nvPicPr>
          <p:cNvPr id="10" name="图片 9">
            <a:extLst>
              <a:ext uri="{FF2B5EF4-FFF2-40B4-BE49-F238E27FC236}">
                <a16:creationId xmlns:a16="http://schemas.microsoft.com/office/drawing/2014/main" id="{E1246CDA-15E2-C644-98ED-F95F9B0011AB}"/>
              </a:ext>
            </a:extLst>
          </p:cNvPr>
          <p:cNvPicPr>
            <a:picLocks noChangeAspect="1"/>
          </p:cNvPicPr>
          <p:nvPr/>
        </p:nvPicPr>
        <p:blipFill>
          <a:blip r:embed="rId6"/>
          <a:stretch>
            <a:fillRect/>
          </a:stretch>
        </p:blipFill>
        <p:spPr>
          <a:xfrm>
            <a:off x="1371600" y="3794443"/>
            <a:ext cx="3727397" cy="987390"/>
          </a:xfrm>
          <a:prstGeom prst="rect">
            <a:avLst/>
          </a:prstGeom>
        </p:spPr>
      </p:pic>
      <p:pic>
        <p:nvPicPr>
          <p:cNvPr id="11" name="图片 10">
            <a:extLst>
              <a:ext uri="{FF2B5EF4-FFF2-40B4-BE49-F238E27FC236}">
                <a16:creationId xmlns:a16="http://schemas.microsoft.com/office/drawing/2014/main" id="{F5F4930A-EE91-1B48-AF3F-24991BA93D3A}"/>
              </a:ext>
            </a:extLst>
          </p:cNvPr>
          <p:cNvPicPr>
            <a:picLocks noChangeAspect="1"/>
          </p:cNvPicPr>
          <p:nvPr/>
        </p:nvPicPr>
        <p:blipFill>
          <a:blip r:embed="rId7"/>
          <a:stretch>
            <a:fillRect/>
          </a:stretch>
        </p:blipFill>
        <p:spPr>
          <a:xfrm>
            <a:off x="1371600" y="4947591"/>
            <a:ext cx="3116348" cy="509403"/>
          </a:xfrm>
          <a:prstGeom prst="rect">
            <a:avLst/>
          </a:prstGeom>
        </p:spPr>
      </p:pic>
    </p:spTree>
    <p:extLst>
      <p:ext uri="{BB962C8B-B14F-4D97-AF65-F5344CB8AC3E}">
        <p14:creationId xmlns:p14="http://schemas.microsoft.com/office/powerpoint/2010/main" val="21324792"/>
      </p:ext>
    </p:extLst>
  </p:cSld>
  <p:clrMapOvr>
    <a:masterClrMapping/>
  </p:clrMapOvr>
</p:sld>
</file>

<file path=ppt/theme/theme1.xml><?xml version="1.0" encoding="utf-8"?>
<a:theme xmlns:a="http://schemas.openxmlformats.org/drawingml/2006/main" name="剪切">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剪切</Template>
  <TotalTime>725</TotalTime>
  <Words>1257</Words>
  <Application>Microsoft Macintosh PowerPoint</Application>
  <PresentationFormat>宽屏</PresentationFormat>
  <Paragraphs>119</Paragraphs>
  <Slides>30</Slides>
  <Notes>13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30</vt:i4>
      </vt:variant>
    </vt:vector>
  </HeadingPairs>
  <TitlesOfParts>
    <vt:vector size="34" baseType="lpstr">
      <vt:lpstr>等线</vt:lpstr>
      <vt:lpstr>华文楷体</vt:lpstr>
      <vt:lpstr>Franklin Gothic Book</vt:lpstr>
      <vt:lpstr>剪切</vt:lpstr>
      <vt:lpstr>Applied Data Science papers</vt:lpstr>
      <vt:lpstr>CONTENTS</vt:lpstr>
      <vt:lpstr>POG: Personalized Outfit Generation for Fashion Recommendation at Alibaba iFashion </vt:lpstr>
      <vt:lpstr>Motivations</vt:lpstr>
      <vt:lpstr>Contributions</vt:lpstr>
      <vt:lpstr>Model</vt:lpstr>
      <vt:lpstr>Multi-modal Embedding</vt:lpstr>
      <vt:lpstr>Fashion Outfit Model</vt:lpstr>
      <vt:lpstr>Fashion Outfit Model</vt:lpstr>
      <vt:lpstr>Personalized Outfit Generation Model</vt:lpstr>
      <vt:lpstr>Personalized Outfit Generation Model</vt:lpstr>
      <vt:lpstr>Dida Platform</vt:lpstr>
      <vt:lpstr>Experiment</vt:lpstr>
      <vt:lpstr>Experiment</vt:lpstr>
      <vt:lpstr>Experiment</vt:lpstr>
      <vt:lpstr>Experiment</vt:lpstr>
      <vt:lpstr>Conclusion</vt:lpstr>
      <vt:lpstr>Automatic Generation of Pattern-controlled Product Description in E-commerce</vt:lpstr>
      <vt:lpstr>Motivation</vt:lpstr>
      <vt:lpstr>Contributions</vt:lpstr>
      <vt:lpstr>Model</vt:lpstr>
      <vt:lpstr>Content Block</vt:lpstr>
      <vt:lpstr>Coordinate Encoder</vt:lpstr>
      <vt:lpstr>Control Block</vt:lpstr>
      <vt:lpstr>Experiment</vt:lpstr>
      <vt:lpstr>Experiment</vt:lpstr>
      <vt:lpstr>Experiment</vt:lpstr>
      <vt:lpstr>Experiment</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 Track</dc:title>
  <dc:creator>产 张明</dc:creator>
  <cp:lastModifiedBy>产 张明</cp:lastModifiedBy>
  <cp:revision>16</cp:revision>
  <dcterms:created xsi:type="dcterms:W3CDTF">2019-09-22T13:12:04Z</dcterms:created>
  <dcterms:modified xsi:type="dcterms:W3CDTF">2019-09-23T01:17:53Z</dcterms:modified>
</cp:coreProperties>
</file>